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0"/>
  </p:notesMasterIdLst>
  <p:handoutMasterIdLst>
    <p:handoutMasterId r:id="rId21"/>
  </p:handoutMasterIdLst>
  <p:sldIdLst>
    <p:sldId id="298" r:id="rId2"/>
    <p:sldId id="403" r:id="rId3"/>
    <p:sldId id="420" r:id="rId4"/>
    <p:sldId id="425" r:id="rId5"/>
    <p:sldId id="426" r:id="rId6"/>
    <p:sldId id="421" r:id="rId7"/>
    <p:sldId id="435" r:id="rId8"/>
    <p:sldId id="422" r:id="rId9"/>
    <p:sldId id="427" r:id="rId10"/>
    <p:sldId id="431" r:id="rId11"/>
    <p:sldId id="432" r:id="rId12"/>
    <p:sldId id="423" r:id="rId13"/>
    <p:sldId id="428" r:id="rId14"/>
    <p:sldId id="429" r:id="rId15"/>
    <p:sldId id="433" r:id="rId16"/>
    <p:sldId id="424" r:id="rId17"/>
    <p:sldId id="434" r:id="rId18"/>
    <p:sldId id="430" r:id="rId19"/>
  </p:sldIdLst>
  <p:sldSz cx="9144000" cy="6858000" type="screen4x3"/>
  <p:notesSz cx="6807200" cy="9939338"/>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Foster" initials="DJRF" lastIdx="1" clrIdx="0"/>
  <p:cmAuthor id="1" name="Jessica Wojciechowski" initials="JW"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4E5"/>
    <a:srgbClr val="AFB0D5"/>
    <a:srgbClr val="F1F1F5"/>
    <a:srgbClr val="00B3B3"/>
    <a:srgbClr val="00FFFF"/>
    <a:srgbClr val="D26221"/>
    <a:srgbClr val="E67D00"/>
    <a:srgbClr val="001996"/>
    <a:srgbClr val="1729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2067" autoAdjust="0"/>
    <p:restoredTop sz="71154" autoAdjust="0"/>
  </p:normalViewPr>
  <p:slideViewPr>
    <p:cSldViewPr>
      <p:cViewPr varScale="1">
        <p:scale>
          <a:sx n="79" d="100"/>
          <a:sy n="79" d="100"/>
        </p:scale>
        <p:origin x="-2004" y="-90"/>
      </p:cViewPr>
      <p:guideLst>
        <p:guide orient="horz" pos="2138"/>
        <p:guide pos="2880"/>
      </p:guideLst>
    </p:cSldViewPr>
  </p:slideViewPr>
  <p:outlineViewPr>
    <p:cViewPr>
      <p:scale>
        <a:sx n="33" d="100"/>
        <a:sy n="33" d="100"/>
      </p:scale>
      <p:origin x="0" y="2177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3282" y="-7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1"/>
            <a:ext cx="2949990" cy="496427"/>
          </a:xfrm>
          <a:prstGeom prst="rect">
            <a:avLst/>
          </a:prstGeom>
          <a:noFill/>
          <a:ln w="9525">
            <a:noFill/>
            <a:miter lim="800000"/>
            <a:headEnd/>
            <a:tailEnd/>
          </a:ln>
          <a:effectLst/>
        </p:spPr>
        <p:txBody>
          <a:bodyPr vert="horz" wrap="square" lIns="95690" tIns="47845" rIns="95690" bIns="47845" numCol="1" anchor="t" anchorCtr="0" compatLnSpc="1">
            <a:prstTxWarp prst="textNoShape">
              <a:avLst/>
            </a:prstTxWarp>
          </a:bodyPr>
          <a:lstStyle>
            <a:lvl1pPr defTabSz="957019">
              <a:defRPr sz="1300"/>
            </a:lvl1pPr>
          </a:lstStyle>
          <a:p>
            <a:endParaRPr lang="en-AU"/>
          </a:p>
        </p:txBody>
      </p:sp>
      <p:sp>
        <p:nvSpPr>
          <p:cNvPr id="29699" name="Rectangle 3"/>
          <p:cNvSpPr>
            <a:spLocks noGrp="1" noChangeArrowheads="1"/>
          </p:cNvSpPr>
          <p:nvPr>
            <p:ph type="dt" sz="quarter" idx="1"/>
          </p:nvPr>
        </p:nvSpPr>
        <p:spPr bwMode="auto">
          <a:xfrm>
            <a:off x="3857211" y="1"/>
            <a:ext cx="2949990" cy="496427"/>
          </a:xfrm>
          <a:prstGeom prst="rect">
            <a:avLst/>
          </a:prstGeom>
          <a:noFill/>
          <a:ln w="9525">
            <a:noFill/>
            <a:miter lim="800000"/>
            <a:headEnd/>
            <a:tailEnd/>
          </a:ln>
          <a:effectLst/>
        </p:spPr>
        <p:txBody>
          <a:bodyPr vert="horz" wrap="square" lIns="95690" tIns="47845" rIns="95690" bIns="47845" numCol="1" anchor="t" anchorCtr="0" compatLnSpc="1">
            <a:prstTxWarp prst="textNoShape">
              <a:avLst/>
            </a:prstTxWarp>
          </a:bodyPr>
          <a:lstStyle>
            <a:lvl1pPr algn="r" defTabSz="957019">
              <a:defRPr sz="1300"/>
            </a:lvl1pPr>
          </a:lstStyle>
          <a:p>
            <a:endParaRPr lang="en-AU"/>
          </a:p>
        </p:txBody>
      </p:sp>
      <p:sp>
        <p:nvSpPr>
          <p:cNvPr id="29700" name="Rectangle 4"/>
          <p:cNvSpPr>
            <a:spLocks noGrp="1" noChangeArrowheads="1"/>
          </p:cNvSpPr>
          <p:nvPr>
            <p:ph type="ftr" sz="quarter" idx="2"/>
          </p:nvPr>
        </p:nvSpPr>
        <p:spPr bwMode="auto">
          <a:xfrm>
            <a:off x="0" y="9442911"/>
            <a:ext cx="2949990" cy="496427"/>
          </a:xfrm>
          <a:prstGeom prst="rect">
            <a:avLst/>
          </a:prstGeom>
          <a:noFill/>
          <a:ln w="9525">
            <a:noFill/>
            <a:miter lim="800000"/>
            <a:headEnd/>
            <a:tailEnd/>
          </a:ln>
          <a:effectLst/>
        </p:spPr>
        <p:txBody>
          <a:bodyPr vert="horz" wrap="square" lIns="95690" tIns="47845" rIns="95690" bIns="47845" numCol="1" anchor="b" anchorCtr="0" compatLnSpc="1">
            <a:prstTxWarp prst="textNoShape">
              <a:avLst/>
            </a:prstTxWarp>
          </a:bodyPr>
          <a:lstStyle>
            <a:lvl1pPr defTabSz="957019">
              <a:defRPr sz="1300"/>
            </a:lvl1pPr>
          </a:lstStyle>
          <a:p>
            <a:endParaRPr lang="en-AU"/>
          </a:p>
        </p:txBody>
      </p:sp>
      <p:sp>
        <p:nvSpPr>
          <p:cNvPr id="29701" name="Rectangle 5"/>
          <p:cNvSpPr>
            <a:spLocks noGrp="1" noChangeArrowheads="1"/>
          </p:cNvSpPr>
          <p:nvPr>
            <p:ph type="sldNum" sz="quarter" idx="3"/>
          </p:nvPr>
        </p:nvSpPr>
        <p:spPr bwMode="auto">
          <a:xfrm>
            <a:off x="3857211" y="9442911"/>
            <a:ext cx="2949990" cy="496427"/>
          </a:xfrm>
          <a:prstGeom prst="rect">
            <a:avLst/>
          </a:prstGeom>
          <a:noFill/>
          <a:ln w="9525">
            <a:noFill/>
            <a:miter lim="800000"/>
            <a:headEnd/>
            <a:tailEnd/>
          </a:ln>
          <a:effectLst/>
        </p:spPr>
        <p:txBody>
          <a:bodyPr vert="horz" wrap="square" lIns="95690" tIns="47845" rIns="95690" bIns="47845" numCol="1" anchor="b" anchorCtr="0" compatLnSpc="1">
            <a:prstTxWarp prst="textNoShape">
              <a:avLst/>
            </a:prstTxWarp>
          </a:bodyPr>
          <a:lstStyle>
            <a:lvl1pPr algn="r" defTabSz="957019">
              <a:defRPr sz="1300"/>
            </a:lvl1pPr>
          </a:lstStyle>
          <a:p>
            <a:fld id="{9818D7B4-7A64-43B2-98A0-DCAD8B3F0E96}" type="slidenum">
              <a:rPr lang="en-AU"/>
              <a:pPr/>
              <a:t>‹#›</a:t>
            </a:fld>
            <a:endParaRPr lang="en-AU"/>
          </a:p>
        </p:txBody>
      </p:sp>
    </p:spTree>
    <p:extLst>
      <p:ext uri="{BB962C8B-B14F-4D97-AF65-F5344CB8AC3E}">
        <p14:creationId xmlns:p14="http://schemas.microsoft.com/office/powerpoint/2010/main" val="26898966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1"/>
            <a:ext cx="2949990" cy="496427"/>
          </a:xfrm>
          <a:prstGeom prst="rect">
            <a:avLst/>
          </a:prstGeom>
          <a:noFill/>
          <a:ln w="9525">
            <a:noFill/>
            <a:miter lim="800000"/>
            <a:headEnd/>
            <a:tailEnd/>
          </a:ln>
        </p:spPr>
        <p:txBody>
          <a:bodyPr vert="horz" wrap="square" lIns="95690" tIns="47845" rIns="95690" bIns="47845" numCol="1" anchor="t" anchorCtr="0" compatLnSpc="1">
            <a:prstTxWarp prst="textNoShape">
              <a:avLst/>
            </a:prstTxWarp>
          </a:bodyPr>
          <a:lstStyle>
            <a:lvl1pPr defTabSz="957019">
              <a:defRPr sz="1300"/>
            </a:lvl1pPr>
          </a:lstStyle>
          <a:p>
            <a:endParaRPr lang="en-US"/>
          </a:p>
        </p:txBody>
      </p:sp>
      <p:sp>
        <p:nvSpPr>
          <p:cNvPr id="20483" name="Rectangle 3"/>
          <p:cNvSpPr>
            <a:spLocks noGrp="1" noChangeArrowheads="1"/>
          </p:cNvSpPr>
          <p:nvPr>
            <p:ph type="dt" idx="1"/>
          </p:nvPr>
        </p:nvSpPr>
        <p:spPr bwMode="auto">
          <a:xfrm>
            <a:off x="3857211" y="1"/>
            <a:ext cx="2949990" cy="496427"/>
          </a:xfrm>
          <a:prstGeom prst="rect">
            <a:avLst/>
          </a:prstGeom>
          <a:noFill/>
          <a:ln w="9525">
            <a:noFill/>
            <a:miter lim="800000"/>
            <a:headEnd/>
            <a:tailEnd/>
          </a:ln>
        </p:spPr>
        <p:txBody>
          <a:bodyPr vert="horz" wrap="square" lIns="95690" tIns="47845" rIns="95690" bIns="47845" numCol="1" anchor="t" anchorCtr="0" compatLnSpc="1">
            <a:prstTxWarp prst="textNoShape">
              <a:avLst/>
            </a:prstTxWarp>
          </a:bodyPr>
          <a:lstStyle>
            <a:lvl1pPr algn="r" defTabSz="957019">
              <a:defRPr sz="1300"/>
            </a:lvl1pPr>
          </a:lstStyle>
          <a:p>
            <a:endParaRPr lang="en-US"/>
          </a:p>
        </p:txBody>
      </p:sp>
      <p:sp>
        <p:nvSpPr>
          <p:cNvPr id="20484" name="Rectangle 4"/>
          <p:cNvSpPr>
            <a:spLocks noGrp="1" noRot="1" noChangeAspect="1" noChangeArrowheads="1" noTextEdit="1"/>
          </p:cNvSpPr>
          <p:nvPr>
            <p:ph type="sldImg" idx="2"/>
          </p:nvPr>
        </p:nvSpPr>
        <p:spPr bwMode="auto">
          <a:xfrm>
            <a:off x="920750" y="746125"/>
            <a:ext cx="4965700" cy="3725863"/>
          </a:xfrm>
          <a:prstGeom prst="rect">
            <a:avLst/>
          </a:prstGeom>
          <a:noFill/>
          <a:ln w="9525">
            <a:solidFill>
              <a:srgbClr val="000000"/>
            </a:solidFill>
            <a:miter lim="800000"/>
            <a:headEnd/>
            <a:tailEnd/>
          </a:ln>
          <a:effectLst/>
        </p:spPr>
      </p:sp>
      <p:sp>
        <p:nvSpPr>
          <p:cNvPr id="20485" name="Rectangle 5"/>
          <p:cNvSpPr>
            <a:spLocks noGrp="1" noChangeArrowheads="1"/>
          </p:cNvSpPr>
          <p:nvPr>
            <p:ph type="body" sz="quarter" idx="3"/>
          </p:nvPr>
        </p:nvSpPr>
        <p:spPr bwMode="auto">
          <a:xfrm>
            <a:off x="907221" y="4720684"/>
            <a:ext cx="4992758" cy="4472471"/>
          </a:xfrm>
          <a:prstGeom prst="rect">
            <a:avLst/>
          </a:prstGeom>
          <a:noFill/>
          <a:ln w="9525">
            <a:noFill/>
            <a:miter lim="800000"/>
            <a:headEnd/>
            <a:tailEnd/>
          </a:ln>
        </p:spPr>
        <p:txBody>
          <a:bodyPr vert="horz" wrap="square" lIns="95690" tIns="47845" rIns="95690" bIns="478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486" name="Rectangle 6"/>
          <p:cNvSpPr>
            <a:spLocks noGrp="1" noChangeArrowheads="1"/>
          </p:cNvSpPr>
          <p:nvPr>
            <p:ph type="ftr" sz="quarter" idx="4"/>
          </p:nvPr>
        </p:nvSpPr>
        <p:spPr bwMode="auto">
          <a:xfrm>
            <a:off x="0" y="9442911"/>
            <a:ext cx="2949990" cy="496427"/>
          </a:xfrm>
          <a:prstGeom prst="rect">
            <a:avLst/>
          </a:prstGeom>
          <a:noFill/>
          <a:ln w="9525">
            <a:noFill/>
            <a:miter lim="800000"/>
            <a:headEnd/>
            <a:tailEnd/>
          </a:ln>
        </p:spPr>
        <p:txBody>
          <a:bodyPr vert="horz" wrap="square" lIns="95690" tIns="47845" rIns="95690" bIns="47845" numCol="1" anchor="b" anchorCtr="0" compatLnSpc="1">
            <a:prstTxWarp prst="textNoShape">
              <a:avLst/>
            </a:prstTxWarp>
          </a:bodyPr>
          <a:lstStyle>
            <a:lvl1pPr defTabSz="957019">
              <a:defRPr sz="1300"/>
            </a:lvl1pPr>
          </a:lstStyle>
          <a:p>
            <a:endParaRPr lang="en-US"/>
          </a:p>
        </p:txBody>
      </p:sp>
      <p:sp>
        <p:nvSpPr>
          <p:cNvPr id="20487" name="Rectangle 7"/>
          <p:cNvSpPr>
            <a:spLocks noGrp="1" noChangeArrowheads="1"/>
          </p:cNvSpPr>
          <p:nvPr>
            <p:ph type="sldNum" sz="quarter" idx="5"/>
          </p:nvPr>
        </p:nvSpPr>
        <p:spPr bwMode="auto">
          <a:xfrm>
            <a:off x="3857211" y="9442911"/>
            <a:ext cx="2949990" cy="496427"/>
          </a:xfrm>
          <a:prstGeom prst="rect">
            <a:avLst/>
          </a:prstGeom>
          <a:noFill/>
          <a:ln w="9525">
            <a:noFill/>
            <a:miter lim="800000"/>
            <a:headEnd/>
            <a:tailEnd/>
          </a:ln>
        </p:spPr>
        <p:txBody>
          <a:bodyPr vert="horz" wrap="square" lIns="95690" tIns="47845" rIns="95690" bIns="47845" numCol="1" anchor="b" anchorCtr="0" compatLnSpc="1">
            <a:prstTxWarp prst="textNoShape">
              <a:avLst/>
            </a:prstTxWarp>
          </a:bodyPr>
          <a:lstStyle>
            <a:lvl1pPr algn="r" defTabSz="957019">
              <a:defRPr sz="1300"/>
            </a:lvl1pPr>
          </a:lstStyle>
          <a:p>
            <a:fld id="{86473A99-7306-4352-AD94-E81E29349191}" type="slidenum">
              <a:rPr lang="en-US"/>
              <a:pPr/>
              <a:t>‹#›</a:t>
            </a:fld>
            <a:endParaRPr lang="en-US"/>
          </a:p>
        </p:txBody>
      </p:sp>
    </p:spTree>
    <p:extLst>
      <p:ext uri="{BB962C8B-B14F-4D97-AF65-F5344CB8AC3E}">
        <p14:creationId xmlns:p14="http://schemas.microsoft.com/office/powerpoint/2010/main" val="748136087"/>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4" name="Slide Number Placeholder 3"/>
          <p:cNvSpPr>
            <a:spLocks noGrp="1"/>
          </p:cNvSpPr>
          <p:nvPr>
            <p:ph type="sldNum" sz="quarter" idx="10"/>
          </p:nvPr>
        </p:nvSpPr>
        <p:spPr/>
        <p:txBody>
          <a:bodyPr/>
          <a:lstStyle/>
          <a:p>
            <a:fld id="{86473A99-7306-4352-AD94-E81E29349191}" type="slidenum">
              <a:rPr lang="en-US" smtClean="0"/>
              <a:pPr/>
              <a:t>1</a:t>
            </a:fld>
            <a:endParaRPr lang="en-US"/>
          </a:p>
        </p:txBody>
      </p:sp>
      <p:sp>
        <p:nvSpPr>
          <p:cNvPr id="5" name="Notes Placeholder 2"/>
          <p:cNvSpPr>
            <a:spLocks noGrp="1"/>
          </p:cNvSpPr>
          <p:nvPr>
            <p:ph type="body" idx="3"/>
          </p:nvPr>
        </p:nvSpPr>
        <p:spPr>
          <a:xfrm>
            <a:off x="907221" y="4720684"/>
            <a:ext cx="4992758" cy="4472471"/>
          </a:xfrm>
        </p:spPr>
        <p:txBody>
          <a:bodyPr/>
          <a:lstStyle/>
          <a:p>
            <a:r>
              <a:rPr lang="en-AU" sz="1000" dirty="0" smtClean="0"/>
              <a:t>The aims of this webinar are to demonstrate to you some examples of representing models in interactive applications and provide some basic code and structure for how this can be achieved.</a:t>
            </a:r>
            <a:endParaRPr lang="en-AU" sz="1000" dirty="0"/>
          </a:p>
        </p:txBody>
      </p:sp>
    </p:spTree>
    <p:extLst>
      <p:ext uri="{BB962C8B-B14F-4D97-AF65-F5344CB8AC3E}">
        <p14:creationId xmlns:p14="http://schemas.microsoft.com/office/powerpoint/2010/main" val="1278594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The widgets are what makes the application interactive and need to be written into the user-interface code.</a:t>
            </a:r>
          </a:p>
          <a:p>
            <a:endParaRPr lang="en-AU" sz="1000" dirty="0"/>
          </a:p>
          <a:p>
            <a:r>
              <a:rPr lang="en-AU" sz="1000" dirty="0" smtClean="0"/>
              <a:t>They allow the user to explore different values or categories for variables.</a:t>
            </a:r>
          </a:p>
          <a:p>
            <a:endParaRPr lang="en-AU" sz="1000" dirty="0"/>
          </a:p>
          <a:p>
            <a:r>
              <a:rPr lang="en-AU" sz="1000" dirty="0" smtClean="0"/>
              <a:t>They then store that value chosen by the user which is then involved in a cascade of functions in the server.R script leading to an output object which is dependent on the widget’s value.</a:t>
            </a:r>
          </a:p>
          <a:p>
            <a:endParaRPr lang="en-AU" sz="1000" dirty="0"/>
          </a:p>
          <a:p>
            <a:r>
              <a:rPr lang="en-AU" sz="1000" dirty="0" smtClean="0"/>
              <a:t>So changing a widget will then change the resulting output object.</a:t>
            </a:r>
          </a:p>
          <a:p>
            <a:endParaRPr lang="en-AU" sz="1000" dirty="0"/>
          </a:p>
          <a:p>
            <a:r>
              <a:rPr lang="en-AU" sz="1000" dirty="0" smtClean="0"/>
              <a:t>Examples of these widgets, which we’ve already seen in the examples shown earlier are…</a:t>
            </a:r>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10</a:t>
            </a:fld>
            <a:endParaRPr lang="en-US"/>
          </a:p>
        </p:txBody>
      </p:sp>
    </p:spTree>
    <p:extLst>
      <p:ext uri="{BB962C8B-B14F-4D97-AF65-F5344CB8AC3E}">
        <p14:creationId xmlns:p14="http://schemas.microsoft.com/office/powerpoint/2010/main" val="2658394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The output that changes with widget input also needs to be placed somewhere in the </a:t>
            </a:r>
            <a:r>
              <a:rPr lang="en-AU" sz="1000" dirty="0" smtClean="0"/>
              <a:t>user-interface.</a:t>
            </a:r>
          </a:p>
          <a:p>
            <a:endParaRPr lang="en-AU" sz="1000" dirty="0"/>
          </a:p>
          <a:p>
            <a:r>
              <a:rPr lang="en-AU" sz="1000" dirty="0" smtClean="0"/>
              <a:t>There are a series of functions that call R objects from server.R (our script containing application instructions)  into the user-interface.</a:t>
            </a:r>
          </a:p>
          <a:p>
            <a:endParaRPr lang="en-AU" sz="1000" dirty="0"/>
          </a:p>
          <a:p>
            <a:r>
              <a:rPr lang="en-AU" sz="1000" dirty="0" smtClean="0"/>
              <a:t>These functions are specific for </a:t>
            </a:r>
            <a:r>
              <a:rPr lang="en-AU" sz="1000" dirty="0" smtClean="0"/>
              <a:t>that object</a:t>
            </a:r>
            <a:r>
              <a:rPr lang="en-AU" sz="1000" dirty="0" smtClean="0"/>
              <a:t>.</a:t>
            </a:r>
          </a:p>
          <a:p>
            <a:endParaRPr lang="en-AU" sz="1000" dirty="0"/>
          </a:p>
          <a:p>
            <a:r>
              <a:rPr lang="en-AU" sz="1000" dirty="0" smtClean="0"/>
              <a:t>For example, a ggplot2 object written in server.R needs to be called into the user-interface using the plotOutput function.</a:t>
            </a:r>
          </a:p>
          <a:p>
            <a:endParaRPr lang="en-AU" sz="1000" dirty="0"/>
          </a:p>
          <a:p>
            <a:r>
              <a:rPr lang="en-AU" sz="1000" b="1" dirty="0" smtClean="0"/>
              <a:t>So let’s look at how this code for a user-interface looks!</a:t>
            </a:r>
            <a:endParaRPr lang="en-AU" sz="1000" b="1"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11</a:t>
            </a:fld>
            <a:endParaRPr lang="en-US"/>
          </a:p>
        </p:txBody>
      </p:sp>
    </p:spTree>
    <p:extLst>
      <p:ext uri="{BB962C8B-B14F-4D97-AF65-F5344CB8AC3E}">
        <p14:creationId xmlns:p14="http://schemas.microsoft.com/office/powerpoint/2010/main" val="1691187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Beginning from the top we have:</a:t>
            </a:r>
          </a:p>
          <a:p>
            <a:pPr marL="165638" indent="-165638">
              <a:buFont typeface="Arial" panose="020B0604020202020204" pitchFamily="34" charset="0"/>
              <a:buChar char="•"/>
            </a:pPr>
            <a:r>
              <a:rPr lang="en-AU" sz="1000" dirty="0" err="1" smtClean="0"/>
              <a:t>fluidPage</a:t>
            </a:r>
            <a:r>
              <a:rPr lang="en-AU" sz="1000" dirty="0" smtClean="0"/>
              <a:t> – our layout function.  Creates a page that adjusts the size and arrangement of its elements to the dimensions of the browser that the application is running in</a:t>
            </a:r>
            <a:r>
              <a:rPr lang="en-AU" sz="1000" dirty="0" smtClean="0"/>
              <a:t>.</a:t>
            </a:r>
          </a:p>
          <a:p>
            <a:endParaRPr lang="en-AU" sz="1000" dirty="0" smtClean="0"/>
          </a:p>
          <a:p>
            <a:pPr marL="165638" indent="-165638">
              <a:buFont typeface="Arial" panose="020B0604020202020204" pitchFamily="34" charset="0"/>
              <a:buChar char="•"/>
            </a:pPr>
            <a:r>
              <a:rPr lang="en-AU" sz="1000" dirty="0" smtClean="0"/>
              <a:t>Within </a:t>
            </a:r>
            <a:r>
              <a:rPr lang="en-AU" sz="1000" dirty="0" err="1" smtClean="0"/>
              <a:t>fluidPage</a:t>
            </a:r>
            <a:r>
              <a:rPr lang="en-AU" sz="1000" dirty="0" smtClean="0"/>
              <a:t> we have:</a:t>
            </a:r>
          </a:p>
          <a:p>
            <a:pPr marL="607339" lvl="1" indent="-165638">
              <a:buFont typeface="Arial" panose="020B0604020202020204" pitchFamily="34" charset="0"/>
              <a:buChar char="•"/>
            </a:pPr>
            <a:r>
              <a:rPr lang="en-AU" sz="1000" dirty="0" err="1" smtClean="0"/>
              <a:t>fluidRow</a:t>
            </a:r>
            <a:r>
              <a:rPr lang="en-AU" sz="1000" dirty="0" smtClean="0"/>
              <a:t> – our positioning function specific for </a:t>
            </a:r>
            <a:r>
              <a:rPr lang="en-AU" sz="1000" dirty="0" err="1" smtClean="0"/>
              <a:t>fluidPage</a:t>
            </a:r>
            <a:r>
              <a:rPr lang="en-AU" sz="1000" dirty="0" smtClean="0"/>
              <a:t>.</a:t>
            </a:r>
          </a:p>
          <a:p>
            <a:pPr marL="607339" lvl="1" indent="-165638">
              <a:buFont typeface="Arial" panose="020B0604020202020204" pitchFamily="34" charset="0"/>
              <a:buChar char="•"/>
            </a:pPr>
            <a:r>
              <a:rPr lang="en-AU" sz="1000" i="1" dirty="0"/>
              <a:t>This function allows you to align elements into a single row.</a:t>
            </a:r>
          </a:p>
          <a:p>
            <a:pPr marL="607339" lvl="1" indent="-165638">
              <a:buFont typeface="Arial" panose="020B0604020202020204" pitchFamily="34" charset="0"/>
              <a:buChar char="•"/>
            </a:pPr>
            <a:r>
              <a:rPr lang="en-AU" sz="1000" i="1" dirty="0"/>
              <a:t>If you use the column argument – even though it’s not shown here, you can delegate them horizontal space within that row.</a:t>
            </a:r>
          </a:p>
          <a:p>
            <a:pPr marL="607339" lvl="1" indent="-165638">
              <a:buFont typeface="Arial" panose="020B0604020202020204" pitchFamily="34" charset="0"/>
              <a:buChar char="•"/>
            </a:pPr>
            <a:r>
              <a:rPr lang="en-AU" sz="1000" i="1" dirty="0"/>
              <a:t>However, in this example, they are actually stacked up on each other vertically in the same “row</a:t>
            </a:r>
            <a:r>
              <a:rPr lang="en-AU" sz="1000" i="1" dirty="0" smtClean="0"/>
              <a:t>.”</a:t>
            </a:r>
          </a:p>
          <a:p>
            <a:pPr marL="441701" lvl="1"/>
            <a:endParaRPr lang="en-AU" sz="1000" i="1" dirty="0"/>
          </a:p>
          <a:p>
            <a:pPr marL="165638" indent="-165638">
              <a:buFont typeface="Arial" panose="020B0604020202020204" pitchFamily="34" charset="0"/>
              <a:buChar char="•"/>
            </a:pPr>
            <a:r>
              <a:rPr lang="en-AU" sz="1000" dirty="0" smtClean="0"/>
              <a:t>Everything within </a:t>
            </a:r>
            <a:r>
              <a:rPr lang="en-AU" sz="1000" dirty="0" err="1" smtClean="0"/>
              <a:t>fluidRow</a:t>
            </a:r>
            <a:r>
              <a:rPr lang="en-AU" sz="1000" dirty="0" smtClean="0"/>
              <a:t> is now an element.</a:t>
            </a:r>
          </a:p>
          <a:p>
            <a:pPr marL="607339" lvl="1" indent="-165638">
              <a:buFont typeface="Arial" panose="020B0604020202020204" pitchFamily="34" charset="0"/>
              <a:buChar char="•"/>
            </a:pPr>
            <a:r>
              <a:rPr lang="en-AU" sz="1000" dirty="0" smtClean="0"/>
              <a:t>h2 function creates a heading.  A function adopted from HTML.</a:t>
            </a:r>
          </a:p>
          <a:p>
            <a:pPr marL="607339" lvl="1" indent="-165638">
              <a:buFont typeface="Arial" panose="020B0604020202020204" pitchFamily="34" charset="0"/>
              <a:buChar char="•"/>
            </a:pPr>
            <a:r>
              <a:rPr lang="en-AU" sz="1000" dirty="0" smtClean="0"/>
              <a:t>hr creates a horizontal line between the heading and the next element.</a:t>
            </a:r>
          </a:p>
          <a:p>
            <a:pPr marL="607339" lvl="1" indent="-165638">
              <a:buFont typeface="Arial" panose="020B0604020202020204" pitchFamily="34" charset="0"/>
              <a:buChar char="•"/>
            </a:pPr>
            <a:r>
              <a:rPr lang="en-AU" sz="1000" dirty="0" smtClean="0"/>
              <a:t>plotOutput positions our output plot which is created in the server.R script and called plotCONC.</a:t>
            </a:r>
          </a:p>
          <a:p>
            <a:pPr marL="607339" lvl="1" indent="-165638">
              <a:buFont typeface="Arial" panose="020B0604020202020204" pitchFamily="34" charset="0"/>
              <a:buChar char="•"/>
            </a:pPr>
            <a:r>
              <a:rPr lang="en-AU" sz="1000" dirty="0" smtClean="0"/>
              <a:t>p function creates a paragraph of unformatted text for our application instructions.</a:t>
            </a:r>
          </a:p>
          <a:p>
            <a:pPr marL="607339" lvl="1" indent="-165638">
              <a:buFont typeface="Arial" panose="020B0604020202020204" pitchFamily="34" charset="0"/>
              <a:buChar char="•"/>
            </a:pPr>
            <a:r>
              <a:rPr lang="en-AU" sz="1000" dirty="0" err="1" smtClean="0"/>
              <a:t>br</a:t>
            </a:r>
            <a:r>
              <a:rPr lang="en-AU" sz="1000" dirty="0" smtClean="0"/>
              <a:t> creates a line break to create space between elements.</a:t>
            </a:r>
          </a:p>
          <a:p>
            <a:pPr marL="607339" lvl="1" indent="-165638">
              <a:buFont typeface="Arial" panose="020B0604020202020204" pitchFamily="34" charset="0"/>
              <a:buChar char="•"/>
            </a:pPr>
            <a:r>
              <a:rPr lang="en-AU" sz="1000" dirty="0" err="1" smtClean="0"/>
              <a:t>sliderInput</a:t>
            </a:r>
            <a:r>
              <a:rPr lang="en-AU" sz="1000" dirty="0" smtClean="0"/>
              <a:t> is the function for creating a slider. It needs a “NAME” where whatever value for the slider is selected it can be called in server.R, and then a “LABEL” which will be seen in the user-interface.</a:t>
            </a:r>
            <a:endParaRPr lang="en-AU" sz="1000" dirty="0"/>
          </a:p>
          <a:p>
            <a:pPr marL="607339" lvl="1" indent="-165638">
              <a:buFont typeface="Arial" panose="020B0604020202020204" pitchFamily="34" charset="0"/>
              <a:buChar char="•"/>
            </a:pPr>
            <a:r>
              <a:rPr lang="en-AU" sz="1000" b="1" dirty="0" smtClean="0"/>
              <a:t>Then describe the other arguments and closing brackets.</a:t>
            </a:r>
          </a:p>
        </p:txBody>
      </p:sp>
      <p:sp>
        <p:nvSpPr>
          <p:cNvPr id="4" name="Slide Number Placeholder 3"/>
          <p:cNvSpPr>
            <a:spLocks noGrp="1"/>
          </p:cNvSpPr>
          <p:nvPr>
            <p:ph type="sldNum" sz="quarter" idx="10"/>
          </p:nvPr>
        </p:nvSpPr>
        <p:spPr/>
        <p:txBody>
          <a:bodyPr/>
          <a:lstStyle/>
          <a:p>
            <a:fld id="{86473A99-7306-4352-AD94-E81E29349191}" type="slidenum">
              <a:rPr lang="en-US" smtClean="0"/>
              <a:pPr/>
              <a:t>12</a:t>
            </a:fld>
            <a:endParaRPr lang="en-US"/>
          </a:p>
        </p:txBody>
      </p:sp>
    </p:spTree>
    <p:extLst>
      <p:ext uri="{BB962C8B-B14F-4D97-AF65-F5344CB8AC3E}">
        <p14:creationId xmlns:p14="http://schemas.microsoft.com/office/powerpoint/2010/main" val="3948196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The server.R script can be a little bit more complicated depending on how complicated your model is or how much output you want the application to show.</a:t>
            </a:r>
          </a:p>
          <a:p>
            <a:endParaRPr lang="en-AU" sz="1000" dirty="0" smtClean="0"/>
          </a:p>
          <a:p>
            <a:r>
              <a:rPr lang="en-AU" sz="1000" dirty="0" smtClean="0"/>
              <a:t>However, for those experienced with the R language, writing server.R consists of using the same packages, functions and arguments to process information as previously in R.</a:t>
            </a:r>
            <a:endParaRPr lang="en-AU" sz="1000" dirty="0"/>
          </a:p>
          <a:p>
            <a:endParaRPr lang="en-AU" sz="1000" dirty="0" smtClean="0"/>
          </a:p>
          <a:p>
            <a:r>
              <a:rPr lang="en-AU" sz="1000" dirty="0" smtClean="0"/>
              <a:t>The only difference is where some of this code needs to placed within the script.</a:t>
            </a:r>
          </a:p>
          <a:p>
            <a:endParaRPr lang="en-AU" sz="1000" dirty="0"/>
          </a:p>
          <a:p>
            <a:r>
              <a:rPr lang="en-AU" sz="1000" dirty="0" smtClean="0"/>
              <a:t>Shiny re-runs parts of the server.R code every time the value for a widget changes.</a:t>
            </a:r>
          </a:p>
          <a:p>
            <a:endParaRPr lang="en-AU" sz="1000" dirty="0"/>
          </a:p>
          <a:p>
            <a:r>
              <a:rPr lang="en-AU" sz="1000" dirty="0" smtClean="0"/>
              <a:t>Therefore, you don’t want computationally intense code that does not change when a widget changes to be re-run every time because it will slow down your application update time.</a:t>
            </a:r>
          </a:p>
          <a:p>
            <a:endParaRPr lang="en-AU" sz="1000" dirty="0"/>
          </a:p>
          <a:p>
            <a:r>
              <a:rPr lang="en-AU" sz="1000" dirty="0" smtClean="0"/>
              <a:t>You need to think about which parts of your code are reactive and what is non-reactive.</a:t>
            </a:r>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13</a:t>
            </a:fld>
            <a:endParaRPr lang="en-US"/>
          </a:p>
        </p:txBody>
      </p:sp>
    </p:spTree>
    <p:extLst>
      <p:ext uri="{BB962C8B-B14F-4D97-AF65-F5344CB8AC3E}">
        <p14:creationId xmlns:p14="http://schemas.microsoft.com/office/powerpoint/2010/main" val="1788565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“Non-reactive” objects have values that are not dependent on input from widgets.</a:t>
            </a:r>
          </a:p>
          <a:p>
            <a:pPr marL="171450" indent="-171450">
              <a:buFont typeface="Arial" panose="020B0604020202020204" pitchFamily="34" charset="0"/>
              <a:buChar char="•"/>
            </a:pPr>
            <a:r>
              <a:rPr lang="en-AU" sz="1000" dirty="0" smtClean="0"/>
              <a:t>For example; your loaded package libraries, constant expressions such as one creating a time sequence, or if you choose to pre-load a dataset into the application.</a:t>
            </a:r>
          </a:p>
          <a:p>
            <a:pPr marL="171450" indent="-171450">
              <a:buFont typeface="Arial" panose="020B0604020202020204" pitchFamily="34" charset="0"/>
              <a:buChar char="•"/>
            </a:pPr>
            <a:endParaRPr lang="en-AU" sz="1000" dirty="0"/>
          </a:p>
          <a:p>
            <a:r>
              <a:rPr lang="en-AU" sz="1000" dirty="0" smtClean="0"/>
              <a:t>Therefore, objects that are called “reactive,” are dependent on widget input.</a:t>
            </a:r>
          </a:p>
          <a:p>
            <a:endParaRPr lang="en-AU" sz="1000" dirty="0"/>
          </a:p>
          <a:p>
            <a:r>
              <a:rPr lang="en-AU" sz="1000" dirty="0" smtClean="0"/>
              <a:t>These reactive objects need to be coded </a:t>
            </a:r>
            <a:r>
              <a:rPr lang="en-AU" sz="1000" dirty="0" smtClean="0"/>
              <a:t>within the </a:t>
            </a:r>
            <a:r>
              <a:rPr lang="en-AU" sz="1000" dirty="0" smtClean="0"/>
              <a:t>function called </a:t>
            </a:r>
            <a:r>
              <a:rPr lang="en-AU" sz="1000" dirty="0" err="1" smtClean="0"/>
              <a:t>shinyServer</a:t>
            </a:r>
            <a:r>
              <a:rPr lang="en-AU" sz="1000" dirty="0" smtClean="0"/>
              <a:t>.</a:t>
            </a:r>
          </a:p>
          <a:p>
            <a:endParaRPr lang="en-AU" sz="1000" dirty="0"/>
          </a:p>
          <a:p>
            <a:r>
              <a:rPr lang="en-AU" sz="1000" dirty="0" smtClean="0"/>
              <a:t>And it </a:t>
            </a:r>
            <a:r>
              <a:rPr lang="en-AU" sz="1000" dirty="0"/>
              <a:t>is this code in </a:t>
            </a:r>
            <a:r>
              <a:rPr lang="en-AU" sz="1000" dirty="0" err="1"/>
              <a:t>shinyServer</a:t>
            </a:r>
            <a:r>
              <a:rPr lang="en-AU" sz="1000" dirty="0"/>
              <a:t> that is re-run on every widget change.</a:t>
            </a:r>
          </a:p>
          <a:p>
            <a:endParaRPr lang="en-AU" sz="1000" dirty="0"/>
          </a:p>
          <a:p>
            <a:r>
              <a:rPr lang="en-AU" sz="1000" dirty="0"/>
              <a:t>Code outside of </a:t>
            </a:r>
            <a:r>
              <a:rPr lang="en-AU" sz="1000" dirty="0" err="1" smtClean="0"/>
              <a:t>shinyServer</a:t>
            </a:r>
            <a:r>
              <a:rPr lang="en-AU" sz="1000" dirty="0" smtClean="0"/>
              <a:t>, </a:t>
            </a:r>
            <a:r>
              <a:rPr lang="en-AU" sz="1000" dirty="0"/>
              <a:t>but still within </a:t>
            </a:r>
            <a:r>
              <a:rPr lang="en-AU" sz="1000" dirty="0" smtClean="0"/>
              <a:t>server.R, </a:t>
            </a:r>
            <a:r>
              <a:rPr lang="en-AU" sz="1000" dirty="0"/>
              <a:t>is run only once when the application is run for the first time</a:t>
            </a:r>
            <a:r>
              <a:rPr lang="en-AU" sz="1000" dirty="0" smtClean="0"/>
              <a:t>.</a:t>
            </a:r>
          </a:p>
          <a:p>
            <a:endParaRPr lang="en-AU" sz="1000" dirty="0" smtClean="0"/>
          </a:p>
          <a:p>
            <a:r>
              <a:rPr lang="en-AU" sz="1000" dirty="0" smtClean="0"/>
              <a:t>The most basic reactive object is the value from the widget itself.  In server.R this value is represented using the widget’s name </a:t>
            </a:r>
            <a:r>
              <a:rPr lang="en-AU" sz="1000" dirty="0" smtClean="0"/>
              <a:t>that was described in ui.R</a:t>
            </a:r>
            <a:r>
              <a:rPr lang="en-AU" sz="1000" dirty="0" smtClean="0"/>
              <a:t>.</a:t>
            </a:r>
            <a:endParaRPr lang="en-AU" sz="1000" dirty="0"/>
          </a:p>
          <a:p>
            <a:endParaRPr lang="en-AU" sz="1000" dirty="0" smtClean="0"/>
          </a:p>
          <a:p>
            <a:r>
              <a:rPr lang="en-AU" sz="1000" dirty="0" smtClean="0"/>
              <a:t>But it’s also important to remember that any object that is dependent on the widget value is also “reactive” and code defining it needs to be within </a:t>
            </a:r>
            <a:r>
              <a:rPr lang="en-AU" sz="1000" dirty="0" err="1" smtClean="0"/>
              <a:t>shinyServer</a:t>
            </a:r>
            <a:r>
              <a:rPr lang="en-AU" sz="1000" dirty="0" smtClean="0"/>
              <a:t>.</a:t>
            </a:r>
          </a:p>
        </p:txBody>
      </p:sp>
      <p:sp>
        <p:nvSpPr>
          <p:cNvPr id="4" name="Slide Number Placeholder 3"/>
          <p:cNvSpPr>
            <a:spLocks noGrp="1"/>
          </p:cNvSpPr>
          <p:nvPr>
            <p:ph type="sldNum" sz="quarter" idx="10"/>
          </p:nvPr>
        </p:nvSpPr>
        <p:spPr/>
        <p:txBody>
          <a:bodyPr/>
          <a:lstStyle/>
          <a:p>
            <a:fld id="{86473A99-7306-4352-AD94-E81E29349191}" type="slidenum">
              <a:rPr lang="en-US" smtClean="0"/>
              <a:pPr/>
              <a:t>14</a:t>
            </a:fld>
            <a:endParaRPr lang="en-US"/>
          </a:p>
        </p:txBody>
      </p:sp>
    </p:spTree>
    <p:extLst>
      <p:ext uri="{BB962C8B-B14F-4D97-AF65-F5344CB8AC3E}">
        <p14:creationId xmlns:p14="http://schemas.microsoft.com/office/powerpoint/2010/main" val="270395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Therefore, any output object such as a plot, table or text that is in some way dependent on widget input also needs to be placed within </a:t>
            </a:r>
            <a:r>
              <a:rPr lang="en-AU" sz="1000" dirty="0" err="1" smtClean="0"/>
              <a:t>shinyServer</a:t>
            </a:r>
            <a:r>
              <a:rPr lang="en-AU" sz="1000" dirty="0" smtClean="0"/>
              <a:t>.</a:t>
            </a:r>
          </a:p>
          <a:p>
            <a:endParaRPr lang="en-AU" sz="1000" dirty="0"/>
          </a:p>
          <a:p>
            <a:r>
              <a:rPr lang="en-AU" sz="1000" dirty="0" smtClean="0"/>
              <a:t>The code </a:t>
            </a:r>
            <a:r>
              <a:rPr lang="en-AU" sz="1000" dirty="0" smtClean="0"/>
              <a:t>creating that object </a:t>
            </a:r>
            <a:r>
              <a:rPr lang="en-AU" sz="1000" dirty="0" smtClean="0"/>
              <a:t> also needs </a:t>
            </a:r>
            <a:r>
              <a:rPr lang="en-AU" sz="1000" dirty="0" smtClean="0"/>
              <a:t>to be within a render function.</a:t>
            </a:r>
          </a:p>
          <a:p>
            <a:endParaRPr lang="en-AU" sz="1000" dirty="0"/>
          </a:p>
          <a:p>
            <a:r>
              <a:rPr lang="en-AU" sz="1000" dirty="0" smtClean="0"/>
              <a:t>This object is given the name that is then used in the ui.R script for positioning it in the application.</a:t>
            </a:r>
          </a:p>
          <a:p>
            <a:endParaRPr lang="en-AU" sz="1000" dirty="0"/>
          </a:p>
          <a:p>
            <a:r>
              <a:rPr lang="en-AU" sz="1000" dirty="0" smtClean="0"/>
              <a:t>Just like how plotOutput called a plot object from server.R to the user-interface script in </a:t>
            </a:r>
            <a:r>
              <a:rPr lang="en-AU" sz="1000" dirty="0" err="1" smtClean="0"/>
              <a:t>ui</a:t>
            </a:r>
            <a:r>
              <a:rPr lang="en-AU" sz="1000" dirty="0" smtClean="0"/>
              <a:t>,</a:t>
            </a:r>
            <a:r>
              <a:rPr lang="en-AU" sz="1000" baseline="0" dirty="0" smtClean="0"/>
              <a:t> </a:t>
            </a:r>
            <a:r>
              <a:rPr lang="en-AU" sz="1000" dirty="0" err="1" smtClean="0"/>
              <a:t>renderPlot</a:t>
            </a:r>
            <a:r>
              <a:rPr lang="en-AU" sz="1000" dirty="0" smtClean="0"/>
              <a:t> creates the reactive plot object in server.R to be sent to the user-interface.</a:t>
            </a:r>
          </a:p>
          <a:p>
            <a:endParaRPr lang="en-AU" sz="1000" dirty="0"/>
          </a:p>
          <a:p>
            <a:r>
              <a:rPr lang="en-AU" sz="1000" b="1" dirty="0" smtClean="0"/>
              <a:t>So let’s have a look at what the code for server.R looks like.</a:t>
            </a:r>
            <a:endParaRPr lang="en-AU" sz="1000" b="1"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15</a:t>
            </a:fld>
            <a:endParaRPr lang="en-US"/>
          </a:p>
        </p:txBody>
      </p:sp>
    </p:spTree>
    <p:extLst>
      <p:ext uri="{BB962C8B-B14F-4D97-AF65-F5344CB8AC3E}">
        <p14:creationId xmlns:p14="http://schemas.microsoft.com/office/powerpoint/2010/main" val="949606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Starting</a:t>
            </a:r>
            <a:r>
              <a:rPr lang="en-AU" sz="1000" baseline="0" dirty="0" smtClean="0"/>
              <a:t> from the top again:</a:t>
            </a:r>
          </a:p>
          <a:p>
            <a:pPr marL="171450" indent="-171450">
              <a:buFont typeface="Arial" panose="020B0604020202020204" pitchFamily="34" charset="0"/>
              <a:buChar char="•"/>
            </a:pPr>
            <a:r>
              <a:rPr lang="en-AU" sz="1000" baseline="0" dirty="0" smtClean="0"/>
              <a:t>We have our “non-reactive” section for code that is not dependent on widget-input such as the package libraries, code amending the ggplot2 theme, creating a TIME sequence from 0 to 24 hours at increments of 0.1 of an hour, and a dose.</a:t>
            </a:r>
          </a:p>
          <a:p>
            <a:pPr marL="0" indent="0">
              <a:buFont typeface="Arial" panose="020B0604020202020204" pitchFamily="34" charset="0"/>
              <a:buNone/>
            </a:pPr>
            <a:endParaRPr lang="en-AU" sz="1000" baseline="0" dirty="0" smtClean="0"/>
          </a:p>
          <a:p>
            <a:pPr marL="0" indent="0">
              <a:buFont typeface="Arial" panose="020B0604020202020204" pitchFamily="34" charset="0"/>
              <a:buNone/>
            </a:pPr>
            <a:r>
              <a:rPr lang="en-AU" sz="1000" baseline="0" dirty="0" smtClean="0"/>
              <a:t>Then underneath:</a:t>
            </a:r>
          </a:p>
          <a:p>
            <a:pPr marL="171450" indent="-171450">
              <a:buFont typeface="Arial" panose="020B0604020202020204" pitchFamily="34" charset="0"/>
              <a:buChar char="•"/>
            </a:pPr>
            <a:r>
              <a:rPr lang="en-AU" sz="1000" baseline="0" dirty="0" smtClean="0"/>
              <a:t>Is our “reactive” section beginning with the opening brackets for the </a:t>
            </a:r>
            <a:r>
              <a:rPr lang="en-AU" sz="1000" baseline="0" dirty="0" err="1" smtClean="0"/>
              <a:t>shinyServer</a:t>
            </a:r>
            <a:r>
              <a:rPr lang="en-AU" sz="1000" baseline="0" dirty="0" smtClean="0"/>
              <a:t> function.</a:t>
            </a:r>
          </a:p>
          <a:p>
            <a:pPr marL="171450" indent="-171450">
              <a:buFont typeface="Arial" panose="020B0604020202020204" pitchFamily="34" charset="0"/>
              <a:buChar char="•"/>
            </a:pPr>
            <a:endParaRPr lang="en-AU" sz="1000" baseline="0" dirty="0" smtClean="0"/>
          </a:p>
          <a:p>
            <a:pPr marL="0" indent="0">
              <a:buFont typeface="Arial" panose="020B0604020202020204" pitchFamily="34" charset="0"/>
              <a:buNone/>
            </a:pPr>
            <a:r>
              <a:rPr lang="en-AU" sz="1000" baseline="0" dirty="0" smtClean="0"/>
              <a:t>plotCONC is defined as an “output” object and then code defining plotCONC is within the </a:t>
            </a:r>
            <a:r>
              <a:rPr lang="en-AU" sz="1000" baseline="0" dirty="0" err="1" smtClean="0"/>
              <a:t>renderPlot</a:t>
            </a:r>
            <a:r>
              <a:rPr lang="en-AU" sz="1000" baseline="0" dirty="0" smtClean="0"/>
              <a:t> function for creating a reactive plot.</a:t>
            </a:r>
          </a:p>
          <a:p>
            <a:pPr marL="0" indent="0">
              <a:buFont typeface="Arial" panose="020B0604020202020204" pitchFamily="34" charset="0"/>
              <a:buNone/>
            </a:pPr>
            <a:endParaRPr lang="en-AU" sz="1000" baseline="0" dirty="0" smtClean="0"/>
          </a:p>
          <a:p>
            <a:pPr marL="0" indent="0">
              <a:buFont typeface="Arial" panose="020B0604020202020204" pitchFamily="34" charset="0"/>
              <a:buNone/>
            </a:pPr>
            <a:r>
              <a:rPr lang="en-AU" sz="1000" baseline="0" dirty="0" smtClean="0"/>
              <a:t>Each of the widget values are then called in as input</a:t>
            </a:r>
            <a:r>
              <a:rPr lang="en-AU" sz="1000" dirty="0" smtClean="0"/>
              <a:t> (and we assume that bioavailability is 100%).</a:t>
            </a:r>
            <a:endParaRPr lang="en-AU" sz="1000" baseline="0" dirty="0" smtClean="0"/>
          </a:p>
          <a:p>
            <a:pPr marL="0" indent="0">
              <a:buFont typeface="Arial" panose="020B0604020202020204" pitchFamily="34" charset="0"/>
              <a:buNone/>
            </a:pPr>
            <a:endParaRPr lang="en-AU" sz="1000" dirty="0"/>
          </a:p>
          <a:p>
            <a:pPr marL="0" indent="0">
              <a:buFont typeface="Arial" panose="020B0604020202020204" pitchFamily="34" charset="0"/>
              <a:buNone/>
            </a:pPr>
            <a:r>
              <a:rPr lang="en-AU" sz="1000" baseline="0" dirty="0" smtClean="0"/>
              <a:t>And then their values are used to calculate the concentration-time profile over</a:t>
            </a:r>
            <a:r>
              <a:rPr lang="en-AU" sz="1000" dirty="0" smtClean="0"/>
              <a:t> a 24 hour period.</a:t>
            </a:r>
          </a:p>
          <a:p>
            <a:pPr marL="0" indent="0">
              <a:buFont typeface="Arial" panose="020B0604020202020204" pitchFamily="34" charset="0"/>
              <a:buNone/>
            </a:pPr>
            <a:endParaRPr lang="en-AU" sz="1000" baseline="0" dirty="0"/>
          </a:p>
          <a:p>
            <a:pPr marL="0" indent="0">
              <a:buFont typeface="Arial" panose="020B0604020202020204" pitchFamily="34" charset="0"/>
              <a:buNone/>
            </a:pPr>
            <a:r>
              <a:rPr lang="en-AU" sz="1000" dirty="0" smtClean="0"/>
              <a:t>A ggplot2 object is created using the newly created data frame of time and concentration.</a:t>
            </a:r>
            <a:endParaRPr lang="en-AU" sz="1000" baseline="0" dirty="0" smtClean="0"/>
          </a:p>
          <a:p>
            <a:pPr marL="0" indent="0">
              <a:buFont typeface="Arial" panose="020B0604020202020204" pitchFamily="34" charset="0"/>
              <a:buNone/>
            </a:pPr>
            <a:endParaRPr lang="en-AU" sz="1000" baseline="0" dirty="0" smtClean="0"/>
          </a:p>
          <a:p>
            <a:pPr marL="0" indent="0">
              <a:buFont typeface="Arial" panose="020B0604020202020204" pitchFamily="34" charset="0"/>
              <a:buNone/>
            </a:pPr>
            <a:r>
              <a:rPr lang="en-AU" sz="1000" b="1" dirty="0" smtClean="0"/>
              <a:t>And that’s how this flip-flop pharmacokinetics application is made!</a:t>
            </a:r>
            <a:endParaRPr lang="en-AU" sz="1000" b="1" baseline="0" dirty="0" smtClean="0"/>
          </a:p>
        </p:txBody>
      </p:sp>
      <p:sp>
        <p:nvSpPr>
          <p:cNvPr id="4" name="Slide Number Placeholder 3"/>
          <p:cNvSpPr>
            <a:spLocks noGrp="1"/>
          </p:cNvSpPr>
          <p:nvPr>
            <p:ph type="sldNum" sz="quarter" idx="10"/>
          </p:nvPr>
        </p:nvSpPr>
        <p:spPr/>
        <p:txBody>
          <a:bodyPr/>
          <a:lstStyle/>
          <a:p>
            <a:fld id="{86473A99-7306-4352-AD94-E81E29349191}" type="slidenum">
              <a:rPr lang="en-US" smtClean="0"/>
              <a:pPr/>
              <a:t>16</a:t>
            </a:fld>
            <a:endParaRPr lang="en-US"/>
          </a:p>
        </p:txBody>
      </p:sp>
    </p:spTree>
    <p:extLst>
      <p:ext uri="{BB962C8B-B14F-4D97-AF65-F5344CB8AC3E}">
        <p14:creationId xmlns:p14="http://schemas.microsoft.com/office/powerpoint/2010/main" val="3986503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These applications can easily be shared by sending the ui.R and server.R scripts to a colleague with an R installation with the Shiny package.</a:t>
            </a:r>
          </a:p>
          <a:p>
            <a:endParaRPr lang="en-AU" sz="1000" dirty="0"/>
          </a:p>
          <a:p>
            <a:r>
              <a:rPr lang="en-AU" sz="1000" dirty="0" smtClean="0"/>
              <a:t>However, they can also be hosted on web-servers making them accessible to those unfamiliar with, or do not have an installation of R.</a:t>
            </a:r>
          </a:p>
          <a:p>
            <a:endParaRPr lang="en-AU" sz="1000" dirty="0" smtClean="0"/>
          </a:p>
          <a:p>
            <a:r>
              <a:rPr lang="en-AU" sz="1000" dirty="0" smtClean="0"/>
              <a:t>ShinyApps.io allows you to upload applications from an R session to a server hosted by RStudio for free but does not guarantee privacy.</a:t>
            </a:r>
          </a:p>
          <a:p>
            <a:endParaRPr lang="en-AU" sz="1000" dirty="0"/>
          </a:p>
          <a:p>
            <a:r>
              <a:rPr lang="en-AU" sz="1000" dirty="0" smtClean="0"/>
              <a:t>The Flip-Flop Pharmacokinetics example, like the first 2 examples, is freely available online using this </a:t>
            </a:r>
            <a:r>
              <a:rPr lang="en-AU" sz="1000" dirty="0" smtClean="0"/>
              <a:t>link and is hosted by RStudio.</a:t>
            </a:r>
            <a:endParaRPr lang="en-AU" sz="1000" dirty="0" smtClean="0"/>
          </a:p>
          <a:p>
            <a:endParaRPr lang="en-AU" sz="1000" dirty="0"/>
          </a:p>
          <a:p>
            <a:r>
              <a:rPr lang="en-AU" sz="1000" dirty="0" smtClean="0"/>
              <a:t>Shiny Server and Shiny Server Pro are separate software that can be installed on your own server if you want to host it yourself.  However, is only available to servers running specific Linux distributions.</a:t>
            </a:r>
          </a:p>
          <a:p>
            <a:endParaRPr lang="en-AU" sz="1000" dirty="0" smtClean="0"/>
          </a:p>
          <a:p>
            <a:r>
              <a:rPr lang="en-AU" sz="1000" dirty="0" smtClean="0"/>
              <a:t>Shiny Server is open source whereas Shiny Server Pro is a commercial version with enhanced security.</a:t>
            </a:r>
            <a:endParaRPr lang="en-AU" sz="1000" dirty="0"/>
          </a:p>
          <a:p>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17</a:t>
            </a:fld>
            <a:endParaRPr lang="en-US"/>
          </a:p>
        </p:txBody>
      </p:sp>
    </p:spTree>
    <p:extLst>
      <p:ext uri="{BB962C8B-B14F-4D97-AF65-F5344CB8AC3E}">
        <p14:creationId xmlns:p14="http://schemas.microsoft.com/office/powerpoint/2010/main" val="1232483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Finally, there are some useful Shiny resources for those who are keen to develop their own applications…</a:t>
            </a:r>
          </a:p>
          <a:p>
            <a:endParaRPr lang="en-AU" sz="1000" dirty="0" smtClean="0"/>
          </a:p>
          <a:p>
            <a:r>
              <a:rPr lang="en-AU" sz="1000" dirty="0" smtClean="0"/>
              <a:t>Also we currently have a tutorial paper about creating  interactive pharmacometric</a:t>
            </a:r>
            <a:r>
              <a:rPr lang="en-AU" sz="1000" baseline="0" dirty="0" smtClean="0"/>
              <a:t> applications using R and </a:t>
            </a:r>
            <a:r>
              <a:rPr lang="en-AU" sz="1000" dirty="0" smtClean="0"/>
              <a:t>the Shiny package under review in CPT: Pharmacometrics and Systems Pharmacology which will go into more detail for the 3 example applications presented here.</a:t>
            </a:r>
          </a:p>
          <a:p>
            <a:endParaRPr lang="en-AU" sz="1000" dirty="0"/>
          </a:p>
          <a:p>
            <a:r>
              <a:rPr lang="en-AU" sz="1000" dirty="0" smtClean="0"/>
              <a:t>It will also have the ui.R and server.R scripts for each application and an example R script for how to code and simulate a pharmacometric model in R</a:t>
            </a:r>
            <a:r>
              <a:rPr lang="en-AU" sz="1000" baseline="0" dirty="0" smtClean="0"/>
              <a:t> for those who don’t quite have experience with coding these models.</a:t>
            </a:r>
            <a:endParaRPr lang="en-AU" sz="1000" dirty="0" smtClean="0"/>
          </a:p>
        </p:txBody>
      </p:sp>
      <p:sp>
        <p:nvSpPr>
          <p:cNvPr id="4" name="Slide Number Placeholder 3"/>
          <p:cNvSpPr>
            <a:spLocks noGrp="1"/>
          </p:cNvSpPr>
          <p:nvPr>
            <p:ph type="sldNum" sz="quarter" idx="10"/>
          </p:nvPr>
        </p:nvSpPr>
        <p:spPr/>
        <p:txBody>
          <a:bodyPr/>
          <a:lstStyle/>
          <a:p>
            <a:fld id="{86473A99-7306-4352-AD94-E81E29349191}" type="slidenum">
              <a:rPr lang="en-US" smtClean="0"/>
              <a:pPr/>
              <a:t>18</a:t>
            </a:fld>
            <a:endParaRPr lang="en-US"/>
          </a:p>
        </p:txBody>
      </p:sp>
    </p:spTree>
    <p:extLst>
      <p:ext uri="{BB962C8B-B14F-4D97-AF65-F5344CB8AC3E}">
        <p14:creationId xmlns:p14="http://schemas.microsoft.com/office/powerpoint/2010/main" val="205577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I thought I would start with an example application.</a:t>
            </a:r>
          </a:p>
          <a:p>
            <a:endParaRPr lang="en-AU" sz="1000" dirty="0" smtClean="0"/>
          </a:p>
          <a:p>
            <a:r>
              <a:rPr lang="en-AU" sz="1000" dirty="0" smtClean="0"/>
              <a:t>This is an application we developed for Open Day at our university for high school students and their parents.  On this day, they visit us and gain some insight about some of the degrees that we offer.</a:t>
            </a:r>
          </a:p>
          <a:p>
            <a:endParaRPr lang="en-AU" sz="1000" dirty="0" smtClean="0"/>
          </a:p>
          <a:p>
            <a:r>
              <a:rPr lang="en-AU" sz="1000" dirty="0" smtClean="0"/>
              <a:t>To show-off our pharmacy and pharmaceutical science degrees, we thought we would develop an application demonstrating why different subsets of patients need different doses to prevent toxicity.</a:t>
            </a:r>
          </a:p>
          <a:p>
            <a:endParaRPr lang="en-AU" sz="1000" dirty="0"/>
          </a:p>
          <a:p>
            <a:r>
              <a:rPr lang="en-AU" sz="1000" dirty="0" smtClean="0"/>
              <a:t>We also thought that they might value if we showed them potentially what could happen with some drugs if they missed one dose and doubled the next.</a:t>
            </a:r>
          </a:p>
          <a:p>
            <a:endParaRPr lang="en-AU" sz="1000" dirty="0"/>
          </a:p>
          <a:p>
            <a:r>
              <a:rPr lang="en-AU" sz="1000" dirty="0"/>
              <a:t>When a Shiny application is updating, the output is “greyed out” indicating to the user that processing is taking place</a:t>
            </a:r>
            <a:r>
              <a:rPr lang="en-AU" sz="1000" dirty="0" smtClean="0"/>
              <a:t>.</a:t>
            </a:r>
            <a:endParaRPr lang="en-AU" sz="1000" dirty="0"/>
          </a:p>
          <a:p>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2</a:t>
            </a:fld>
            <a:endParaRPr lang="en-US"/>
          </a:p>
        </p:txBody>
      </p:sp>
    </p:spTree>
    <p:extLst>
      <p:ext uri="{BB962C8B-B14F-4D97-AF65-F5344CB8AC3E}">
        <p14:creationId xmlns:p14="http://schemas.microsoft.com/office/powerpoint/2010/main" val="1517592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Another example application here implements a population pharmacokinetic model of R- and S-ibuprofen in neonates following 3 IV bolus doses of racemic ibuprofen, published by </a:t>
            </a:r>
            <a:r>
              <a:rPr lang="en-AU" sz="1000" dirty="0" err="1" smtClean="0"/>
              <a:t>Gregoire</a:t>
            </a:r>
            <a:r>
              <a:rPr lang="en-AU" sz="1000" dirty="0" smtClean="0"/>
              <a:t> et al in Journal of Clinical Pharmacology in 2008.</a:t>
            </a:r>
          </a:p>
          <a:p>
            <a:endParaRPr lang="en-AU" sz="1000" dirty="0"/>
          </a:p>
          <a:p>
            <a:r>
              <a:rPr lang="en-AU" sz="1000" dirty="0" smtClean="0"/>
              <a:t>Using the model, we wanted to conduct some simulations with a loading dose and then a continuous infusion and identify what doses were required to achieve approximately 90% of concentration-time profiles for S-ibuprofen above the IC-50 for the COX-2 enzyme.</a:t>
            </a:r>
          </a:p>
          <a:p>
            <a:endParaRPr lang="en-AU" sz="1000" dirty="0"/>
          </a:p>
          <a:p>
            <a:r>
              <a:rPr lang="en-AU" sz="1000" dirty="0" smtClean="0"/>
              <a:t>We found that using NONMEM and processing its output was slow, and each new scenario we wanted to test was time-consuming and finite.</a:t>
            </a:r>
          </a:p>
          <a:p>
            <a:endParaRPr lang="en-AU" sz="1000" dirty="0"/>
          </a:p>
          <a:p>
            <a:r>
              <a:rPr lang="en-AU" sz="1000" dirty="0" smtClean="0"/>
              <a:t>So we developed an application, and were able to rapidly test scenarios until the result we wanted was achieved.</a:t>
            </a:r>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3</a:t>
            </a:fld>
            <a:endParaRPr lang="en-US"/>
          </a:p>
        </p:txBody>
      </p:sp>
    </p:spTree>
    <p:extLst>
      <p:ext uri="{BB962C8B-B14F-4D97-AF65-F5344CB8AC3E}">
        <p14:creationId xmlns:p14="http://schemas.microsoft.com/office/powerpoint/2010/main" val="151759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R is an open source data analysis language.  There are a number of online resources for learning R. Shiny allows…</a:t>
            </a:r>
          </a:p>
          <a:p>
            <a:endParaRPr lang="en-AU" sz="1000" dirty="0" smtClean="0"/>
          </a:p>
          <a:p>
            <a:r>
              <a:rPr lang="en-AU" sz="1000" dirty="0" smtClean="0"/>
              <a:t>Fixed and non-fixed elements of the</a:t>
            </a:r>
            <a:r>
              <a:rPr lang="en-AU" sz="1000" baseline="0" dirty="0" smtClean="0"/>
              <a:t> pharmacometric model:</a:t>
            </a:r>
          </a:p>
          <a:p>
            <a:pPr marL="165638" indent="-165638">
              <a:buFont typeface="Arial" panose="020B0604020202020204" pitchFamily="34" charset="0"/>
              <a:buChar char="•"/>
            </a:pPr>
            <a:r>
              <a:rPr lang="en-AU" sz="1000" baseline="0" dirty="0" smtClean="0"/>
              <a:t>Where fixed elements are population parameter values, population parameter variability, and values for covariate effects.</a:t>
            </a:r>
          </a:p>
          <a:p>
            <a:pPr marL="165638" indent="-165638">
              <a:buFont typeface="Arial" panose="020B0604020202020204" pitchFamily="34" charset="0"/>
              <a:buChar char="•"/>
            </a:pPr>
            <a:r>
              <a:rPr lang="en-AU" sz="1000" baseline="0" dirty="0" smtClean="0"/>
              <a:t>Non-fixed being covariate categories, dosing information can sometimes</a:t>
            </a:r>
            <a:r>
              <a:rPr lang="en-AU" sz="1000" dirty="0" smtClean="0"/>
              <a:t> be </a:t>
            </a:r>
            <a:r>
              <a:rPr lang="en-AU" sz="1000" baseline="0" dirty="0" smtClean="0"/>
              <a:t>dose amount, dosing frequency, infusion rate, etc.</a:t>
            </a:r>
          </a:p>
          <a:p>
            <a:pPr marL="165638" indent="-165638">
              <a:buFont typeface="Arial" panose="020B0604020202020204" pitchFamily="34" charset="0"/>
              <a:buChar char="•"/>
            </a:pPr>
            <a:endParaRPr lang="en-AU" sz="1000" baseline="0" dirty="0" smtClean="0"/>
          </a:p>
          <a:p>
            <a:r>
              <a:rPr lang="en-AU" sz="1000" baseline="0" dirty="0" smtClean="0"/>
              <a:t>Appearance of the application’s user-interface:</a:t>
            </a:r>
          </a:p>
          <a:p>
            <a:pPr marL="165638" indent="-165638">
              <a:buFont typeface="Arial" panose="020B0604020202020204" pitchFamily="34" charset="0"/>
              <a:buChar char="•"/>
            </a:pPr>
            <a:r>
              <a:rPr lang="en-AU" sz="1000" baseline="0" dirty="0" smtClean="0"/>
              <a:t>Even though the examples I just showed generally have the same layout, their design was actually completely controlled by the code describing the user-interface</a:t>
            </a:r>
            <a:r>
              <a:rPr lang="en-AU" sz="1000" baseline="0" dirty="0" smtClean="0"/>
              <a:t>.</a:t>
            </a:r>
          </a:p>
          <a:p>
            <a:endParaRPr lang="en-AU" sz="1000" baseline="0" dirty="0" smtClean="0"/>
          </a:p>
          <a:p>
            <a:r>
              <a:rPr lang="en-AU" sz="1000" baseline="0" dirty="0" smtClean="0"/>
              <a:t>Generated output:</a:t>
            </a:r>
          </a:p>
          <a:p>
            <a:pPr marL="165638" indent="-165638">
              <a:buFont typeface="Arial" panose="020B0604020202020204" pitchFamily="34" charset="0"/>
              <a:buChar char="•"/>
            </a:pPr>
            <a:r>
              <a:rPr lang="en-AU" sz="1000" dirty="0" smtClean="0"/>
              <a:t>Control of appearance of plots using the ggplot2 package</a:t>
            </a:r>
          </a:p>
          <a:p>
            <a:pPr marL="165638" indent="-165638">
              <a:buFont typeface="Arial" panose="020B0604020202020204" pitchFamily="34" charset="0"/>
              <a:buChar char="•"/>
            </a:pPr>
            <a:r>
              <a:rPr lang="en-AU" sz="1000" dirty="0" smtClean="0"/>
              <a:t>As well the structure of tables and text</a:t>
            </a:r>
            <a:endParaRPr lang="en-AU" sz="1000" baseline="0" dirty="0" smtClean="0"/>
          </a:p>
          <a:p>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4</a:t>
            </a:fld>
            <a:endParaRPr lang="en-US"/>
          </a:p>
        </p:txBody>
      </p:sp>
    </p:spTree>
    <p:extLst>
      <p:ext uri="{BB962C8B-B14F-4D97-AF65-F5344CB8AC3E}">
        <p14:creationId xmlns:p14="http://schemas.microsoft.com/office/powerpoint/2010/main" val="240751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Just before we get right into these applications, there are a few housekeeping notes for those who aren’t familiar with R or Shiny.</a:t>
            </a:r>
          </a:p>
          <a:p>
            <a:endParaRPr lang="en-AU" sz="1000" dirty="0"/>
          </a:p>
          <a:p>
            <a:r>
              <a:rPr lang="en-AU" sz="1000" dirty="0" smtClean="0"/>
              <a:t>….</a:t>
            </a:r>
          </a:p>
          <a:p>
            <a:endParaRPr lang="en-AU" sz="1000" dirty="0"/>
          </a:p>
          <a:p>
            <a:r>
              <a:rPr lang="en-AU" sz="1000" dirty="0" smtClean="0"/>
              <a:t>These are the software and R package library versions that I have used to create and run these applications.</a:t>
            </a:r>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5</a:t>
            </a:fld>
            <a:endParaRPr lang="en-US"/>
          </a:p>
        </p:txBody>
      </p:sp>
    </p:spTree>
    <p:extLst>
      <p:ext uri="{BB962C8B-B14F-4D97-AF65-F5344CB8AC3E}">
        <p14:creationId xmlns:p14="http://schemas.microsoft.com/office/powerpoint/2010/main" val="7344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The example we are going to work through in this webinar is one demonstrating flip-flop pharmacokinetics.</a:t>
            </a:r>
          </a:p>
          <a:p>
            <a:endParaRPr lang="en-AU" sz="1000" dirty="0"/>
          </a:p>
          <a:p>
            <a:r>
              <a:rPr lang="en-AU" sz="1000" dirty="0" smtClean="0"/>
              <a:t>This application implements a model for a hypothetical drug described by 1-compartment first-order absorption kinetics.</a:t>
            </a:r>
          </a:p>
          <a:p>
            <a:endParaRPr lang="en-AU" sz="1000" dirty="0"/>
          </a:p>
          <a:p>
            <a:r>
              <a:rPr lang="en-AU" sz="1000" dirty="0" smtClean="0"/>
              <a:t>It illustrates the concept that for this type of model, there are two parameter sets for KA and KE that give identical results.</a:t>
            </a:r>
          </a:p>
          <a:p>
            <a:endParaRPr lang="en-AU" sz="1000" dirty="0" smtClean="0"/>
          </a:p>
          <a:p>
            <a:r>
              <a:rPr lang="en-AU" sz="1000" dirty="0" smtClean="0"/>
              <a:t>On the left - absorption rate is faster than elimination rate</a:t>
            </a:r>
          </a:p>
          <a:p>
            <a:r>
              <a:rPr lang="en-AU" sz="1000" dirty="0" smtClean="0"/>
              <a:t>On the right - elimination rate faster than absorption rate.</a:t>
            </a:r>
          </a:p>
          <a:p>
            <a:endParaRPr lang="en-AU" sz="1000" dirty="0"/>
          </a:p>
          <a:p>
            <a:r>
              <a:rPr lang="en-AU" sz="1000" b="1" dirty="0" smtClean="0"/>
              <a:t>Show how the application interactively shows this with the sliders.</a:t>
            </a:r>
          </a:p>
          <a:p>
            <a:endParaRPr lang="en-AU" sz="1000" b="1" dirty="0"/>
          </a:p>
          <a:p>
            <a:r>
              <a:rPr lang="en-AU" sz="1000" dirty="0" smtClean="0"/>
              <a:t>The slider for volume of distribution also needs to be adjusted when the KA and KE values are swapped to produce the same plot.</a:t>
            </a:r>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6</a:t>
            </a:fld>
            <a:endParaRPr lang="en-US"/>
          </a:p>
        </p:txBody>
      </p:sp>
    </p:spTree>
    <p:extLst>
      <p:ext uri="{BB962C8B-B14F-4D97-AF65-F5344CB8AC3E}">
        <p14:creationId xmlns:p14="http://schemas.microsoft.com/office/powerpoint/2010/main" val="739596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So what is required to make such an application?</a:t>
            </a:r>
          </a:p>
          <a:p>
            <a:endParaRPr lang="en-AU" sz="1000" dirty="0"/>
          </a:p>
          <a:p>
            <a:r>
              <a:rPr lang="en-AU" sz="1000" dirty="0" smtClean="0"/>
              <a:t>Shiny applications are built using two R scripts that communicate with each other.</a:t>
            </a:r>
          </a:p>
          <a:p>
            <a:endParaRPr lang="en-AU" sz="1000" dirty="0"/>
          </a:p>
          <a:p>
            <a:r>
              <a:rPr lang="en-AU" sz="1000" dirty="0" smtClean="0"/>
              <a:t>A user-interface script, named ui.R, which controls layout and the application’s appearance.</a:t>
            </a:r>
          </a:p>
          <a:p>
            <a:endParaRPr lang="en-AU" sz="1000" dirty="0"/>
          </a:p>
          <a:p>
            <a:r>
              <a:rPr lang="en-AU" sz="1000" dirty="0" smtClean="0"/>
              <a:t>And a server script, named server.R, incorporating instructions for user-input, processing data and output by utilising the R language and functions from user-installed packages.</a:t>
            </a:r>
          </a:p>
          <a:p>
            <a:endParaRPr lang="en-AU" sz="1000" dirty="0"/>
          </a:p>
          <a:p>
            <a:r>
              <a:rPr lang="en-AU" sz="1000" dirty="0" smtClean="0"/>
              <a:t>These two scripts need to be named as so and saved in the same folder so that R knows that the two combined form one application.</a:t>
            </a:r>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7</a:t>
            </a:fld>
            <a:endParaRPr lang="en-US"/>
          </a:p>
        </p:txBody>
      </p:sp>
    </p:spTree>
    <p:extLst>
      <p:ext uri="{BB962C8B-B14F-4D97-AF65-F5344CB8AC3E}">
        <p14:creationId xmlns:p14="http://schemas.microsoft.com/office/powerpoint/2010/main" val="1461793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Running a Shiny application  on a local computer can be done in two ways, the simplest is from RStudio which is an integrated development environment for R as shown here.</a:t>
            </a:r>
          </a:p>
          <a:p>
            <a:endParaRPr lang="en-AU" sz="1000" dirty="0"/>
          </a:p>
          <a:p>
            <a:r>
              <a:rPr lang="en-AU" sz="1000" dirty="0" smtClean="0"/>
              <a:t>Firstly, you need to install the Shiny package and any other packages the application may use.  This application also uses ggplot2.</a:t>
            </a:r>
          </a:p>
          <a:p>
            <a:endParaRPr lang="en-AU" sz="1000" dirty="0"/>
          </a:p>
          <a:p>
            <a:r>
              <a:rPr lang="en-AU" sz="1000" dirty="0" smtClean="0"/>
              <a:t>Installing packages is easy using the “Install” button in the bottom right pane of RStudio.</a:t>
            </a:r>
          </a:p>
          <a:p>
            <a:endParaRPr lang="en-AU" sz="1000" dirty="0"/>
          </a:p>
          <a:p>
            <a:r>
              <a:rPr lang="en-AU" sz="1000" dirty="0" smtClean="0"/>
              <a:t>Then open up the ui.R and server.R scripts for the application into RStudio.</a:t>
            </a:r>
          </a:p>
          <a:p>
            <a:endParaRPr lang="en-AU" sz="1000" dirty="0"/>
          </a:p>
          <a:p>
            <a:r>
              <a:rPr lang="en-AU" sz="1000" dirty="0" smtClean="0"/>
              <a:t>RStudio recognises that these scripts form a Shiny application and the “</a:t>
            </a:r>
            <a:r>
              <a:rPr lang="en-AU" sz="1000" dirty="0" err="1" smtClean="0"/>
              <a:t>RunApp</a:t>
            </a:r>
            <a:r>
              <a:rPr lang="en-AU" sz="1000" dirty="0" smtClean="0"/>
              <a:t>” button will appear.  Next to the “</a:t>
            </a:r>
            <a:r>
              <a:rPr lang="en-AU" sz="1000" dirty="0" err="1" smtClean="0"/>
              <a:t>RunApp</a:t>
            </a:r>
            <a:r>
              <a:rPr lang="en-AU" sz="1000" dirty="0" smtClean="0"/>
              <a:t>” button there is a drop-down menu for options how to view it.</a:t>
            </a:r>
          </a:p>
          <a:p>
            <a:endParaRPr lang="en-AU" sz="1000" dirty="0"/>
          </a:p>
          <a:p>
            <a:r>
              <a:rPr lang="en-AU" sz="1000" dirty="0" smtClean="0"/>
              <a:t>Any errors associated with the code – both general R coding or Shiny code - will appear in the bottom left pane of RStudio.</a:t>
            </a:r>
          </a:p>
          <a:p>
            <a:endParaRPr lang="en-AU" sz="1000" dirty="0"/>
          </a:p>
          <a:p>
            <a:r>
              <a:rPr lang="en-AU" sz="1000" dirty="0" smtClean="0"/>
              <a:t>Finally, applications can be deployed to the Internet straight from RStudio.</a:t>
            </a:r>
          </a:p>
          <a:p>
            <a:endParaRPr lang="en-AU" sz="1000" dirty="0"/>
          </a:p>
          <a:p>
            <a:r>
              <a:rPr lang="en-AU" sz="1000" dirty="0" smtClean="0"/>
              <a:t>Depending on your operating system, other packages and programs may need to be installed prior to deploying an application so I won’t get into that too much today, but there are instructions on the Shiny by RStudio website.</a:t>
            </a:r>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8</a:t>
            </a:fld>
            <a:endParaRPr lang="en-US"/>
          </a:p>
        </p:txBody>
      </p:sp>
    </p:spTree>
    <p:extLst>
      <p:ext uri="{BB962C8B-B14F-4D97-AF65-F5344CB8AC3E}">
        <p14:creationId xmlns:p14="http://schemas.microsoft.com/office/powerpoint/2010/main" val="4235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AU" sz="1000" dirty="0" smtClean="0"/>
              <a:t>Creating a user-interface for your application is easy when you understand the general structure for the code.</a:t>
            </a:r>
          </a:p>
          <a:p>
            <a:endParaRPr lang="en-AU" sz="1000" dirty="0"/>
          </a:p>
          <a:p>
            <a:r>
              <a:rPr lang="en-AU" sz="1000" dirty="0" smtClean="0"/>
              <a:t>For the next couple of slides I’ll describe some of the functions that are used for creating a user-interface and then we’ll work through the code for the Flip-Flop PK application.</a:t>
            </a:r>
          </a:p>
          <a:p>
            <a:endParaRPr lang="en-AU" sz="1000" dirty="0"/>
          </a:p>
          <a:p>
            <a:r>
              <a:rPr lang="en-AU" sz="1000" dirty="0" smtClean="0"/>
              <a:t>…</a:t>
            </a:r>
          </a:p>
          <a:p>
            <a:endParaRPr lang="en-AU" sz="1000" dirty="0"/>
          </a:p>
          <a:p>
            <a:r>
              <a:rPr lang="en-AU" sz="1000" dirty="0" smtClean="0"/>
              <a:t>Layout function:</a:t>
            </a:r>
          </a:p>
          <a:p>
            <a:pPr marL="165638" indent="-165638">
              <a:buFont typeface="Arial" panose="020B0604020202020204" pitchFamily="34" charset="0"/>
              <a:buChar char="•"/>
            </a:pPr>
            <a:r>
              <a:rPr lang="en-AU" sz="1000" dirty="0" smtClean="0"/>
              <a:t>Creates a layout for the entire page.</a:t>
            </a:r>
          </a:p>
          <a:p>
            <a:pPr marL="165638" indent="-165638">
              <a:buFont typeface="Arial" panose="020B0604020202020204" pitchFamily="34" charset="0"/>
              <a:buChar char="•"/>
            </a:pPr>
            <a:r>
              <a:rPr lang="en-AU" sz="1000" dirty="0" smtClean="0"/>
              <a:t>All other functions need to be within the brackets of the layout function.</a:t>
            </a:r>
          </a:p>
          <a:p>
            <a:r>
              <a:rPr lang="en-AU" sz="1000" dirty="0" smtClean="0"/>
              <a:t>Positioning function:</a:t>
            </a:r>
          </a:p>
          <a:p>
            <a:pPr marL="165638" indent="-165638">
              <a:buFont typeface="Arial" panose="020B0604020202020204" pitchFamily="34" charset="0"/>
              <a:buChar char="•"/>
            </a:pPr>
            <a:r>
              <a:rPr lang="en-AU" sz="1000" dirty="0" smtClean="0"/>
              <a:t>Places the elements for the UI into specific areas of the page.</a:t>
            </a:r>
          </a:p>
          <a:p>
            <a:r>
              <a:rPr lang="en-AU" sz="1000" dirty="0" smtClean="0"/>
              <a:t>Element:</a:t>
            </a:r>
          </a:p>
          <a:p>
            <a:pPr marL="165638" indent="-165638">
              <a:buFont typeface="Arial" panose="020B0604020202020204" pitchFamily="34" charset="0"/>
              <a:buChar char="•"/>
            </a:pPr>
            <a:r>
              <a:rPr lang="en-AU" sz="1000" dirty="0" smtClean="0"/>
              <a:t>These are the code for widgets, output such as plots that change with widget input, headings, line breaks and images.</a:t>
            </a:r>
          </a:p>
          <a:p>
            <a:pPr marL="165638" indent="-165638">
              <a:buFont typeface="Arial" panose="020B0604020202020204" pitchFamily="34" charset="0"/>
              <a:buChar char="•"/>
            </a:pPr>
            <a:r>
              <a:rPr lang="en-AU" sz="1000" dirty="0" smtClean="0"/>
              <a:t>They are placed within the brackets of a positioning function, within a layout function.</a:t>
            </a:r>
          </a:p>
          <a:p>
            <a:pPr marL="165638" indent="-165638">
              <a:buFont typeface="Arial" panose="020B0604020202020204" pitchFamily="34" charset="0"/>
              <a:buChar char="•"/>
            </a:pPr>
            <a:endParaRPr lang="en-AU" sz="1000" dirty="0"/>
          </a:p>
          <a:p>
            <a:r>
              <a:rPr lang="en-AU" sz="1000" dirty="0" smtClean="0"/>
              <a:t>Multiple elements can be written in the same positioning function or layout function, and they are simply separated by a comma.</a:t>
            </a:r>
            <a:endParaRPr lang="en-AU" sz="1000" dirty="0"/>
          </a:p>
        </p:txBody>
      </p:sp>
      <p:sp>
        <p:nvSpPr>
          <p:cNvPr id="4" name="Slide Number Placeholder 3"/>
          <p:cNvSpPr>
            <a:spLocks noGrp="1"/>
          </p:cNvSpPr>
          <p:nvPr>
            <p:ph type="sldNum" sz="quarter" idx="10"/>
          </p:nvPr>
        </p:nvSpPr>
        <p:spPr/>
        <p:txBody>
          <a:bodyPr/>
          <a:lstStyle/>
          <a:p>
            <a:fld id="{86473A99-7306-4352-AD94-E81E29349191}" type="slidenum">
              <a:rPr lang="en-US" smtClean="0"/>
              <a:pPr/>
              <a:t>9</a:t>
            </a:fld>
            <a:endParaRPr lang="en-US"/>
          </a:p>
        </p:txBody>
      </p:sp>
    </p:spTree>
    <p:extLst>
      <p:ext uri="{BB962C8B-B14F-4D97-AF65-F5344CB8AC3E}">
        <p14:creationId xmlns:p14="http://schemas.microsoft.com/office/powerpoint/2010/main" val="3640180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UniSA_main_slide.png"/>
          <p:cNvPicPr>
            <a:picLocks noChangeAspect="1"/>
          </p:cNvPicPr>
          <p:nvPr/>
        </p:nvPicPr>
        <p:blipFill>
          <a:blip r:embed="rId2"/>
          <a:stretch>
            <a:fillRect/>
          </a:stretch>
        </p:blipFill>
        <p:spPr>
          <a:xfrm>
            <a:off x="4743" y="0"/>
            <a:ext cx="9134514" cy="6858000"/>
          </a:xfrm>
          <a:prstGeom prst="rect">
            <a:avLst/>
          </a:prstGeom>
        </p:spPr>
      </p:pic>
      <p:sp>
        <p:nvSpPr>
          <p:cNvPr id="8200" name="Rectangle 8"/>
          <p:cNvSpPr>
            <a:spLocks noGrp="1" noChangeArrowheads="1"/>
          </p:cNvSpPr>
          <p:nvPr>
            <p:ph type="ctrTitle" sz="quarter"/>
          </p:nvPr>
        </p:nvSpPr>
        <p:spPr bwMode="auto">
          <a:xfrm>
            <a:off x="1295400" y="1582738"/>
            <a:ext cx="6477000" cy="16002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sz="3600">
                <a:solidFill>
                  <a:schemeClr val="bg1"/>
                </a:solidFill>
              </a:defRPr>
            </a:lvl1pPr>
          </a:lstStyle>
          <a:p>
            <a:r>
              <a:rPr lang="en-AU" smtClean="0"/>
              <a:t>Click to edit Master title style</a:t>
            </a:r>
            <a:endParaRPr lang="en-US" dirty="0"/>
          </a:p>
        </p:txBody>
      </p:sp>
      <p:sp>
        <p:nvSpPr>
          <p:cNvPr id="8203" name="Rectangle 11"/>
          <p:cNvSpPr>
            <a:spLocks noGrp="1" noChangeArrowheads="1"/>
          </p:cNvSpPr>
          <p:nvPr>
            <p:ph type="subTitle" sz="quarter" idx="1"/>
          </p:nvPr>
        </p:nvSpPr>
        <p:spPr bwMode="auto">
          <a:xfrm>
            <a:off x="1524000" y="4021138"/>
            <a:ext cx="6019800" cy="855662"/>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marL="0" indent="0" algn="ctr">
              <a:buFontTx/>
              <a:buNone/>
              <a:defRPr sz="2800">
                <a:solidFill>
                  <a:schemeClr val="bg1"/>
                </a:solidFill>
              </a:defRPr>
            </a:lvl1pPr>
          </a:lstStyle>
          <a:p>
            <a:r>
              <a:rPr lang="en-AU" smtClean="0"/>
              <a:t>Click to edit Master subtitle style</a:t>
            </a:r>
            <a:endParaRPr lang="en-US" dirty="0"/>
          </a:p>
        </p:txBody>
      </p:sp>
      <p:pic>
        <p:nvPicPr>
          <p:cNvPr id="5" name="Picture 4" descr="UniSA_main_slide.png"/>
          <p:cNvPicPr>
            <a:picLocks noChangeAspect="1"/>
          </p:cNvPicPr>
          <p:nvPr userDrawn="1"/>
        </p:nvPicPr>
        <p:blipFill>
          <a:blip r:embed="rId2"/>
          <a:stretch>
            <a:fillRect/>
          </a:stretch>
        </p:blipFill>
        <p:spPr>
          <a:xfrm>
            <a:off x="4743" y="0"/>
            <a:ext cx="9134514" cy="6858000"/>
          </a:xfrm>
          <a:prstGeom prst="rect">
            <a:avLst/>
          </a:prstGeom>
        </p:spPr>
      </p:pic>
      <p:pic>
        <p:nvPicPr>
          <p:cNvPr id="7" name="Picture 6" descr="Australian Centre for Pharmacometri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7664" y="44624"/>
            <a:ext cx="2523576" cy="141417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8153400" y="6492875"/>
            <a:ext cx="914400" cy="365125"/>
          </a:xfrm>
          <a:prstGeom prst="rect">
            <a:avLst/>
          </a:prstGeom>
        </p:spPr>
        <p:txBody>
          <a:bodyPr vert="horz" lIns="91440" tIns="45720" rIns="91440" bIns="45720" rtlCol="0" anchor="ctr"/>
          <a:lstStyle>
            <a:lvl1pPr algn="r">
              <a:defRPr sz="1400">
                <a:solidFill>
                  <a:schemeClr val="tx1"/>
                </a:solidFill>
              </a:defRPr>
            </a:lvl1pPr>
          </a:lstStyle>
          <a:p>
            <a:fld id="{E27FBE10-27AA-C040-B951-736A536B7E01}" type="slidenum">
              <a:rPr lang="en-US" smtClean="0"/>
              <a:pPr/>
              <a:t>‹#›</a:t>
            </a:fld>
            <a:endParaRPr lang="en-US" dirty="0"/>
          </a:p>
        </p:txBody>
      </p:sp>
    </p:spTree>
    <p:extLst>
      <p:ext uri="{BB962C8B-B14F-4D97-AF65-F5344CB8AC3E}">
        <p14:creationId xmlns:p14="http://schemas.microsoft.com/office/powerpoint/2010/main" val="2625775870"/>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resentation Master">
    <p:spTree>
      <p:nvGrpSpPr>
        <p:cNvPr id="1" name=""/>
        <p:cNvGrpSpPr/>
        <p:nvPr/>
      </p:nvGrpSpPr>
      <p:grpSpPr>
        <a:xfrm>
          <a:off x="0" y="0"/>
          <a:ext cx="0" cy="0"/>
          <a:chOff x="0" y="0"/>
          <a:chExt cx="0" cy="0"/>
        </a:xfrm>
      </p:grpSpPr>
      <p:grpSp>
        <p:nvGrpSpPr>
          <p:cNvPr id="9" name="Group 8"/>
          <p:cNvGrpSpPr/>
          <p:nvPr userDrawn="1"/>
        </p:nvGrpSpPr>
        <p:grpSpPr>
          <a:xfrm>
            <a:off x="0" y="0"/>
            <a:ext cx="9145588" cy="1258888"/>
            <a:chOff x="0" y="0"/>
            <a:chExt cx="9145588" cy="1258888"/>
          </a:xfrm>
        </p:grpSpPr>
        <p:pic>
          <p:nvPicPr>
            <p:cNvPr id="10"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11"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12" name="Picture 11" descr="Australian Centre for Pharmacometri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2842" y="116632"/>
              <a:ext cx="1798958" cy="1008112"/>
            </a:xfrm>
            <a:prstGeom prst="rect">
              <a:avLst/>
            </a:prstGeom>
          </p:spPr>
        </p:pic>
      </p:grpSp>
      <p:sp>
        <p:nvSpPr>
          <p:cNvPr id="3" name="Content Placeholder 2"/>
          <p:cNvSpPr>
            <a:spLocks noGrp="1"/>
          </p:cNvSpPr>
          <p:nvPr>
            <p:ph idx="1"/>
          </p:nvPr>
        </p:nvSpPr>
        <p:spPr>
          <a:xfrm>
            <a:off x="152400" y="1447800"/>
            <a:ext cx="8839200" cy="5105400"/>
          </a:xfrm>
          <a:prstGeom prst="rect">
            <a:avLst/>
          </a:prstGeom>
        </p:spPr>
        <p:txBody>
          <a:bodyPr/>
          <a:lstStyle>
            <a:lvl1pPr>
              <a:defRPr sz="2400"/>
            </a:lvl1pPr>
            <a:lvl2pPr>
              <a:defRPr sz="2000"/>
            </a:lvl2pPr>
            <a:lvl3pPr>
              <a:defRPr sz="1800"/>
            </a:lvl3pPr>
            <a:lvl4pPr>
              <a:defRPr sz="1600"/>
            </a:lvl4pPr>
            <a:lvl5pPr>
              <a:defRPr sz="1600"/>
            </a:lvl5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6" name="Footer Placeholder 2"/>
          <p:cNvSpPr>
            <a:spLocks noGrp="1"/>
          </p:cNvSpPr>
          <p:nvPr>
            <p:ph type="ftr" sz="quarter" idx="3"/>
          </p:nvPr>
        </p:nvSpPr>
        <p:spPr>
          <a:xfrm>
            <a:off x="8153400" y="6492875"/>
            <a:ext cx="914400" cy="365125"/>
          </a:xfrm>
          <a:prstGeom prst="rect">
            <a:avLst/>
          </a:prstGeom>
        </p:spPr>
        <p:txBody>
          <a:bodyPr vert="horz" lIns="91440" tIns="45720" rIns="91440" bIns="45720" rtlCol="0" anchor="ctr"/>
          <a:lstStyle>
            <a:lvl1pPr algn="r">
              <a:defRPr sz="1400">
                <a:solidFill>
                  <a:schemeClr val="tx1"/>
                </a:solidFill>
              </a:defRPr>
            </a:lvl1pPr>
          </a:lstStyle>
          <a:p>
            <a:fld id="{D351D3FB-D2EA-44A3-8B88-26379B0AC795}" type="slidenum">
              <a:rPr lang="en-US" smtClean="0"/>
              <a:t>‹#›</a:t>
            </a:fld>
            <a:endParaRPr lang="en-US" dirty="0"/>
          </a:p>
        </p:txBody>
      </p:sp>
      <p:sp>
        <p:nvSpPr>
          <p:cNvPr id="8" name="Title 1"/>
          <p:cNvSpPr>
            <a:spLocks noGrp="1"/>
          </p:cNvSpPr>
          <p:nvPr>
            <p:ph type="title"/>
          </p:nvPr>
        </p:nvSpPr>
        <p:spPr>
          <a:xfrm>
            <a:off x="2627784" y="274638"/>
            <a:ext cx="6363816" cy="868362"/>
          </a:xfrm>
          <a:prstGeom prst="rect">
            <a:avLst/>
          </a:prstGeom>
        </p:spPr>
        <p:txBody>
          <a:bodyPr anchor="ctr"/>
          <a:lstStyle>
            <a:lvl1pPr>
              <a:defRPr sz="3200">
                <a:solidFill>
                  <a:schemeClr val="bg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2" name="Group 11"/>
          <p:cNvGrpSpPr/>
          <p:nvPr userDrawn="1"/>
        </p:nvGrpSpPr>
        <p:grpSpPr>
          <a:xfrm>
            <a:off x="0" y="0"/>
            <a:ext cx="9145588" cy="1258888"/>
            <a:chOff x="0" y="0"/>
            <a:chExt cx="9145588" cy="1258888"/>
          </a:xfrm>
        </p:grpSpPr>
        <p:pic>
          <p:nvPicPr>
            <p:cNvPr id="13"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14"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15" name="Picture 14" descr="Australian Centre for Pharmacometri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2842" y="116632"/>
              <a:ext cx="1798958" cy="1008112"/>
            </a:xfrm>
            <a:prstGeom prst="rect">
              <a:avLst/>
            </a:prstGeom>
          </p:spPr>
        </p:pic>
      </p:grpSp>
      <p:sp>
        <p:nvSpPr>
          <p:cNvPr id="3" name="Content Placeholder 2"/>
          <p:cNvSpPr>
            <a:spLocks noGrp="1"/>
          </p:cNvSpPr>
          <p:nvPr>
            <p:ph sz="half" idx="1"/>
          </p:nvPr>
        </p:nvSpPr>
        <p:spPr>
          <a:xfrm>
            <a:off x="152400" y="1447800"/>
            <a:ext cx="4343400" cy="5105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4648200" y="1447800"/>
            <a:ext cx="4343400" cy="5105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Footer Placeholder 2"/>
          <p:cNvSpPr>
            <a:spLocks noGrp="1"/>
          </p:cNvSpPr>
          <p:nvPr>
            <p:ph type="ftr" sz="quarter" idx="3"/>
          </p:nvPr>
        </p:nvSpPr>
        <p:spPr>
          <a:xfrm>
            <a:off x="8153400" y="6492875"/>
            <a:ext cx="914400" cy="365125"/>
          </a:xfrm>
          <a:prstGeom prst="rect">
            <a:avLst/>
          </a:prstGeom>
        </p:spPr>
        <p:txBody>
          <a:bodyPr vert="horz" lIns="91440" tIns="45720" rIns="91440" bIns="45720" rtlCol="0" anchor="ctr"/>
          <a:lstStyle>
            <a:lvl1pPr algn="r">
              <a:defRPr sz="1400">
                <a:solidFill>
                  <a:schemeClr val="tx1"/>
                </a:solidFill>
              </a:defRPr>
            </a:lvl1pPr>
          </a:lstStyle>
          <a:p>
            <a:fld id="{E27FBE10-27AA-C040-B951-736A536B7E01}" type="slidenum">
              <a:rPr lang="en-US" smtClean="0"/>
              <a:pPr/>
              <a:t>‹#›</a:t>
            </a:fld>
            <a:endParaRPr lang="en-US" dirty="0"/>
          </a:p>
        </p:txBody>
      </p:sp>
      <p:sp>
        <p:nvSpPr>
          <p:cNvPr id="7" name="Title 1"/>
          <p:cNvSpPr>
            <a:spLocks noGrp="1"/>
          </p:cNvSpPr>
          <p:nvPr>
            <p:ph type="title"/>
          </p:nvPr>
        </p:nvSpPr>
        <p:spPr>
          <a:xfrm>
            <a:off x="2627784" y="274638"/>
            <a:ext cx="6363816" cy="868362"/>
          </a:xfrm>
          <a:prstGeom prst="rect">
            <a:avLst/>
          </a:prstGeom>
        </p:spPr>
        <p:txBody>
          <a:bodyPr anchor="ctr"/>
          <a:lstStyle>
            <a:lvl1pPr>
              <a:defRPr sz="3200">
                <a:solidFill>
                  <a:schemeClr val="bg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p:cNvGrpSpPr/>
          <p:nvPr userDrawn="1"/>
        </p:nvGrpSpPr>
        <p:grpSpPr>
          <a:xfrm>
            <a:off x="0" y="0"/>
            <a:ext cx="9145588" cy="1258888"/>
            <a:chOff x="0" y="0"/>
            <a:chExt cx="9145588" cy="1258888"/>
          </a:xfrm>
        </p:grpSpPr>
        <p:pic>
          <p:nvPicPr>
            <p:cNvPr id="7"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8"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9" name="Picture 8" descr="Australian Centre for Pharmacometri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2842" y="116632"/>
              <a:ext cx="1798958" cy="1008112"/>
            </a:xfrm>
            <a:prstGeom prst="rect">
              <a:avLst/>
            </a:prstGeom>
          </p:spPr>
        </p:pic>
      </p:grpSp>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chemeClr val="tx2"/>
                </a:solidFill>
              </a:defRPr>
            </a:lvl1pPr>
          </a:lstStyle>
          <a:p>
            <a:r>
              <a:rPr lang="en-AU"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Footer Placeholder 2"/>
          <p:cNvSpPr>
            <a:spLocks noGrp="1"/>
          </p:cNvSpPr>
          <p:nvPr>
            <p:ph type="ftr" sz="quarter" idx="3"/>
          </p:nvPr>
        </p:nvSpPr>
        <p:spPr>
          <a:xfrm>
            <a:off x="8153400" y="6492875"/>
            <a:ext cx="914400" cy="365125"/>
          </a:xfrm>
          <a:prstGeom prst="rect">
            <a:avLst/>
          </a:prstGeom>
        </p:spPr>
        <p:txBody>
          <a:bodyPr vert="horz" lIns="91440" tIns="45720" rIns="91440" bIns="45720" rtlCol="0" anchor="ctr"/>
          <a:lstStyle>
            <a:lvl1pPr algn="r">
              <a:defRPr sz="1400">
                <a:solidFill>
                  <a:schemeClr val="tx1"/>
                </a:solidFill>
              </a:defRPr>
            </a:lvl1pPr>
          </a:lstStyle>
          <a:p>
            <a:fld id="{E27FBE10-27AA-C040-B951-736A536B7E01}"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p:cNvGrpSpPr/>
          <p:nvPr userDrawn="1"/>
        </p:nvGrpSpPr>
        <p:grpSpPr>
          <a:xfrm>
            <a:off x="0" y="0"/>
            <a:ext cx="9145588" cy="1258888"/>
            <a:chOff x="0" y="0"/>
            <a:chExt cx="9145588" cy="1258888"/>
          </a:xfrm>
        </p:grpSpPr>
        <p:pic>
          <p:nvPicPr>
            <p:cNvPr id="7"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8"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9" name="Picture 8" descr="Australian Centre for Pharmacometri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2842" y="116632"/>
              <a:ext cx="1798958" cy="1008112"/>
            </a:xfrm>
            <a:prstGeom prst="rect">
              <a:avLst/>
            </a:prstGeom>
          </p:spPr>
        </p:pic>
      </p:grpSp>
      <p:sp>
        <p:nvSpPr>
          <p:cNvPr id="3" name="Footer Placeholder 2"/>
          <p:cNvSpPr>
            <a:spLocks noGrp="1"/>
          </p:cNvSpPr>
          <p:nvPr>
            <p:ph type="ftr" sz="quarter" idx="3"/>
          </p:nvPr>
        </p:nvSpPr>
        <p:spPr>
          <a:xfrm>
            <a:off x="8153400" y="6492875"/>
            <a:ext cx="914400" cy="365125"/>
          </a:xfrm>
          <a:prstGeom prst="rect">
            <a:avLst/>
          </a:prstGeom>
        </p:spPr>
        <p:txBody>
          <a:bodyPr vert="horz" lIns="91440" tIns="45720" rIns="91440" bIns="45720" rtlCol="0" anchor="ctr"/>
          <a:lstStyle>
            <a:lvl1pPr algn="r">
              <a:defRPr sz="1400">
                <a:solidFill>
                  <a:schemeClr val="tx1"/>
                </a:solidFill>
              </a:defRPr>
            </a:lvl1pPr>
          </a:lstStyle>
          <a:p>
            <a:fld id="{E27FBE10-27AA-C040-B951-736A536B7E01}" type="slidenum">
              <a:rPr lang="en-US" smtClean="0"/>
              <a:pPr/>
              <a:t>‹#›</a:t>
            </a:fld>
            <a:endParaRPr lang="en-US" dirty="0"/>
          </a:p>
        </p:txBody>
      </p:sp>
      <p:sp>
        <p:nvSpPr>
          <p:cNvPr id="5" name="Title 1"/>
          <p:cNvSpPr>
            <a:spLocks noGrp="1"/>
          </p:cNvSpPr>
          <p:nvPr>
            <p:ph type="title"/>
          </p:nvPr>
        </p:nvSpPr>
        <p:spPr>
          <a:xfrm>
            <a:off x="2627784" y="274638"/>
            <a:ext cx="6363816" cy="868362"/>
          </a:xfrm>
          <a:prstGeom prst="rect">
            <a:avLst/>
          </a:prstGeom>
        </p:spPr>
        <p:txBody>
          <a:bodyPr anchor="ctr"/>
          <a:lstStyle>
            <a:lvl1pPr>
              <a:defRPr sz="3200">
                <a:solidFill>
                  <a:schemeClr val="bg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p:cNvGrpSpPr/>
          <p:nvPr userDrawn="1"/>
        </p:nvGrpSpPr>
        <p:grpSpPr>
          <a:xfrm>
            <a:off x="0" y="0"/>
            <a:ext cx="9145588" cy="1258888"/>
            <a:chOff x="0" y="0"/>
            <a:chExt cx="9145588" cy="1258888"/>
          </a:xfrm>
        </p:grpSpPr>
        <p:pic>
          <p:nvPicPr>
            <p:cNvPr id="6"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7"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8" name="Picture 7" descr="Australian Centre for Pharmacometri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2842" y="116632"/>
              <a:ext cx="1798958" cy="1008112"/>
            </a:xfrm>
            <a:prstGeom prst="rect">
              <a:avLst/>
            </a:prstGeom>
          </p:spPr>
        </p:pic>
      </p:grpSp>
      <p:sp>
        <p:nvSpPr>
          <p:cNvPr id="2" name="Footer Placeholder 2"/>
          <p:cNvSpPr>
            <a:spLocks noGrp="1"/>
          </p:cNvSpPr>
          <p:nvPr>
            <p:ph type="ftr" sz="quarter" idx="3"/>
          </p:nvPr>
        </p:nvSpPr>
        <p:spPr>
          <a:xfrm>
            <a:off x="8153400" y="6492875"/>
            <a:ext cx="914400" cy="365125"/>
          </a:xfrm>
          <a:prstGeom prst="rect">
            <a:avLst/>
          </a:prstGeom>
        </p:spPr>
        <p:txBody>
          <a:bodyPr vert="horz" lIns="91440" tIns="45720" rIns="91440" bIns="45720" rtlCol="0" anchor="ctr"/>
          <a:lstStyle>
            <a:lvl1pPr algn="r">
              <a:defRPr sz="1400">
                <a:solidFill>
                  <a:schemeClr val="tx1"/>
                </a:solidFill>
              </a:defRPr>
            </a:lvl1pPr>
          </a:lstStyle>
          <a:p>
            <a:fld id="{E27FBE10-27AA-C040-B951-736A536B7E01}" type="slidenum">
              <a:rPr lang="en-US" smtClean="0"/>
              <a:pPr/>
              <a:t>‹#›</a:t>
            </a:fld>
            <a:endParaRPr lang="en-US" dirty="0"/>
          </a:p>
        </p:txBody>
      </p:sp>
      <p:sp>
        <p:nvSpPr>
          <p:cNvPr id="4" name="Title 1"/>
          <p:cNvSpPr>
            <a:spLocks noGrp="1"/>
          </p:cNvSpPr>
          <p:nvPr>
            <p:ph type="title"/>
          </p:nvPr>
        </p:nvSpPr>
        <p:spPr>
          <a:xfrm>
            <a:off x="2627784" y="274638"/>
            <a:ext cx="6363816" cy="868362"/>
          </a:xfrm>
          <a:prstGeom prst="rect">
            <a:avLst/>
          </a:prstGeom>
        </p:spPr>
        <p:txBody>
          <a:bodyPr anchor="ctr"/>
          <a:lstStyle>
            <a:lvl1pPr>
              <a:defRPr sz="3200">
                <a:solidFill>
                  <a:schemeClr val="bg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 name="Group 5"/>
          <p:cNvGrpSpPr/>
          <p:nvPr userDrawn="1"/>
        </p:nvGrpSpPr>
        <p:grpSpPr>
          <a:xfrm>
            <a:off x="0" y="0"/>
            <a:ext cx="9145588" cy="1258888"/>
            <a:chOff x="0" y="0"/>
            <a:chExt cx="9145588" cy="1258888"/>
          </a:xfrm>
        </p:grpSpPr>
        <p:pic>
          <p:nvPicPr>
            <p:cNvPr id="7"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8"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9" name="Picture 8" descr="Australian Centre for Pharmacometri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2842" y="116632"/>
              <a:ext cx="1798958" cy="1008112"/>
            </a:xfrm>
            <a:prstGeom prst="rect">
              <a:avLst/>
            </a:prstGeom>
          </p:spPr>
        </p:pic>
      </p:grpSp>
      <p:sp>
        <p:nvSpPr>
          <p:cNvPr id="2" name="Title 1"/>
          <p:cNvSpPr>
            <a:spLocks noGrp="1"/>
          </p:cNvSpPr>
          <p:nvPr>
            <p:ph type="title"/>
          </p:nvPr>
        </p:nvSpPr>
        <p:spPr>
          <a:xfrm>
            <a:off x="1792288" y="5410200"/>
            <a:ext cx="5486400" cy="566738"/>
          </a:xfrm>
          <a:prstGeom prst="rect">
            <a:avLst/>
          </a:prstGeo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1295399"/>
            <a:ext cx="5486400" cy="40417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a:p>
        </p:txBody>
      </p:sp>
      <p:sp>
        <p:nvSpPr>
          <p:cNvPr id="4" name="Text Placeholder 3"/>
          <p:cNvSpPr>
            <a:spLocks noGrp="1"/>
          </p:cNvSpPr>
          <p:nvPr>
            <p:ph type="body" sz="half" idx="2"/>
          </p:nvPr>
        </p:nvSpPr>
        <p:spPr>
          <a:xfrm>
            <a:off x="1792288" y="59769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6" name="Group 5"/>
          <p:cNvGrpSpPr/>
          <p:nvPr userDrawn="1"/>
        </p:nvGrpSpPr>
        <p:grpSpPr>
          <a:xfrm>
            <a:off x="0" y="0"/>
            <a:ext cx="9145588" cy="1258888"/>
            <a:chOff x="0" y="0"/>
            <a:chExt cx="9145588" cy="1258888"/>
          </a:xfrm>
        </p:grpSpPr>
        <p:pic>
          <p:nvPicPr>
            <p:cNvPr id="7"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8"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9" name="Picture 8" descr="Australian Centre for Pharmacometri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2842" y="116632"/>
              <a:ext cx="1798958" cy="1008112"/>
            </a:xfrm>
            <a:prstGeom prst="rect">
              <a:avLst/>
            </a:prstGeom>
          </p:spPr>
        </p:pic>
      </p:grpSp>
      <p:sp>
        <p:nvSpPr>
          <p:cNvPr id="3" name="Vertical Text Placeholder 2"/>
          <p:cNvSpPr>
            <a:spLocks noGrp="1"/>
          </p:cNvSpPr>
          <p:nvPr>
            <p:ph type="body" orient="vert" idx="1"/>
          </p:nvPr>
        </p:nvSpPr>
        <p:spPr>
          <a:xfrm>
            <a:off x="457200" y="1600200"/>
            <a:ext cx="8534400" cy="4525963"/>
          </a:xfrm>
          <a:prstGeom prst="rect">
            <a:avLst/>
          </a:prstGeo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itle 1"/>
          <p:cNvSpPr>
            <a:spLocks noGrp="1"/>
          </p:cNvSpPr>
          <p:nvPr>
            <p:ph type="title"/>
          </p:nvPr>
        </p:nvSpPr>
        <p:spPr>
          <a:xfrm>
            <a:off x="2627784" y="274638"/>
            <a:ext cx="6363816" cy="868362"/>
          </a:xfrm>
          <a:prstGeom prst="rect">
            <a:avLst/>
          </a:prstGeom>
        </p:spPr>
        <p:txBody>
          <a:bodyPr anchor="ctr"/>
          <a:lstStyle>
            <a:lvl1pPr>
              <a:defRPr sz="3200">
                <a:solidFill>
                  <a:schemeClr val="bg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10">
        <p:sndAc>
          <p:endSnd/>
        </p:sndAc>
      </p:transition>
    </mc:Choice>
    <mc:Fallback xmlns="">
      <p:transition>
        <p:sndAc>
          <p:endSnd/>
        </p:sndAc>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5" name="Group 4"/>
          <p:cNvGrpSpPr/>
          <p:nvPr userDrawn="1"/>
        </p:nvGrpSpPr>
        <p:grpSpPr>
          <a:xfrm>
            <a:off x="0" y="0"/>
            <a:ext cx="9145588" cy="1258888"/>
            <a:chOff x="0" y="0"/>
            <a:chExt cx="9145588" cy="1258888"/>
          </a:xfrm>
        </p:grpSpPr>
        <p:pic>
          <p:nvPicPr>
            <p:cNvPr id="6"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7" name="Picture 14" descr="header"/>
            <p:cNvPicPr>
              <a:picLocks noChangeArrowheads="1"/>
            </p:cNvPicPr>
            <p:nvPr userDrawn="1"/>
          </p:nvPicPr>
          <p:blipFill>
            <a:blip r:embed="rId2"/>
            <a:srcRect/>
            <a:stretch>
              <a:fillRect/>
            </a:stretch>
          </p:blipFill>
          <p:spPr bwMode="auto">
            <a:xfrm>
              <a:off x="0" y="0"/>
              <a:ext cx="9145588" cy="1258888"/>
            </a:xfrm>
            <a:prstGeom prst="rect">
              <a:avLst/>
            </a:prstGeom>
            <a:noFill/>
          </p:spPr>
        </p:pic>
        <p:pic>
          <p:nvPicPr>
            <p:cNvPr id="8" name="Picture 7" descr="Australian Centre for Pharmacometri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2842" y="116632"/>
              <a:ext cx="1798958" cy="1008112"/>
            </a:xfrm>
            <a:prstGeom prst="rect">
              <a:avLst/>
            </a:prstGeom>
          </p:spPr>
        </p:pic>
      </p:grpSp>
      <p:sp>
        <p:nvSpPr>
          <p:cNvPr id="2" name="Vertical Title 1"/>
          <p:cNvSpPr>
            <a:spLocks noGrp="1"/>
          </p:cNvSpPr>
          <p:nvPr>
            <p:ph type="title" orient="vert"/>
          </p:nvPr>
        </p:nvSpPr>
        <p:spPr>
          <a:xfrm>
            <a:off x="6629400" y="1371600"/>
            <a:ext cx="2057400" cy="5257800"/>
          </a:xfrm>
          <a:prstGeom prst="rect">
            <a:avLst/>
          </a:prstGeom>
        </p:spPr>
        <p:txBody>
          <a:bodyPr vert="eaVert"/>
          <a:lstStyle>
            <a:lvl1pPr>
              <a:defRPr sz="3200">
                <a:solidFill>
                  <a:schemeClr val="tx1"/>
                </a:solidFill>
              </a:defRPr>
            </a:lvl1pPr>
          </a:lstStyle>
          <a:p>
            <a:r>
              <a:rPr lang="en-AU" dirty="0" smtClean="0"/>
              <a:t>Click to edit Master title style</a:t>
            </a:r>
            <a:endParaRPr lang="en-US" dirty="0"/>
          </a:p>
        </p:txBody>
      </p:sp>
      <p:sp>
        <p:nvSpPr>
          <p:cNvPr id="3" name="Vertical Text Placeholder 2"/>
          <p:cNvSpPr>
            <a:spLocks noGrp="1"/>
          </p:cNvSpPr>
          <p:nvPr>
            <p:ph type="body" orient="vert" idx="1"/>
          </p:nvPr>
        </p:nvSpPr>
        <p:spPr>
          <a:xfrm>
            <a:off x="457200" y="1371600"/>
            <a:ext cx="6019800" cy="5257800"/>
          </a:xfrm>
          <a:prstGeom prst="rect">
            <a:avLst/>
          </a:prstGeo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hf sldNum="0" hd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acp-unisa.shinyapps.io/FlipFlo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hiny.rstudio.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roups.google.com/d/forum/shiny-discuss" TargetMode="External"/><Relationship Id="rId5" Type="http://schemas.openxmlformats.org/officeDocument/2006/relationships/hyperlink" Target="https://github.com/rstudio/shiny" TargetMode="External"/><Relationship Id="rId4" Type="http://schemas.openxmlformats.org/officeDocument/2006/relationships/hyperlink" Target="http://stackoverflow.com/questions/tagged/shin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acp-unisa.shinyapps.io/OpenDa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acp-unisa.shinyapps.io/Ibuprofe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539552" y="1628800"/>
            <a:ext cx="8136904" cy="2232248"/>
          </a:xfrm>
        </p:spPr>
        <p:txBody>
          <a:bodyPr/>
          <a:lstStyle/>
          <a:p>
            <a:r>
              <a:rPr lang="en-AU" sz="3200" dirty="0" smtClean="0"/>
              <a:t>Interactive Pharmacometric Applications using R and the Shiny Package</a:t>
            </a:r>
            <a:endParaRPr lang="en-US" sz="3200" dirty="0"/>
          </a:p>
        </p:txBody>
      </p:sp>
      <p:sp>
        <p:nvSpPr>
          <p:cNvPr id="3" name="Subtitle 2"/>
          <p:cNvSpPr>
            <a:spLocks noGrp="1"/>
          </p:cNvSpPr>
          <p:nvPr>
            <p:ph type="subTitle" sz="quarter" idx="1"/>
          </p:nvPr>
        </p:nvSpPr>
        <p:spPr>
          <a:xfrm>
            <a:off x="683568" y="4221088"/>
            <a:ext cx="7848872" cy="1728192"/>
          </a:xfrm>
        </p:spPr>
        <p:txBody>
          <a:bodyPr/>
          <a:lstStyle/>
          <a:p>
            <a:r>
              <a:rPr lang="en-AU" sz="2400" dirty="0" smtClean="0">
                <a:solidFill>
                  <a:srgbClr val="FFFFFF"/>
                </a:solidFill>
                <a:latin typeface="Arial" charset="0"/>
                <a:ea typeface="ＭＳ Ｐゴシック" charset="0"/>
              </a:rPr>
              <a:t>Jessica Wojciechowski</a:t>
            </a:r>
          </a:p>
        </p:txBody>
      </p:sp>
      <p:sp>
        <p:nvSpPr>
          <p:cNvPr id="4" name="TextBox 3"/>
          <p:cNvSpPr txBox="1"/>
          <p:nvPr/>
        </p:nvSpPr>
        <p:spPr>
          <a:xfrm>
            <a:off x="3609573" y="5445224"/>
            <a:ext cx="2042547" cy="338554"/>
          </a:xfrm>
          <a:prstGeom prst="rect">
            <a:avLst/>
          </a:prstGeom>
          <a:noFill/>
        </p:spPr>
        <p:txBody>
          <a:bodyPr wrap="none" rtlCol="0">
            <a:spAutoFit/>
          </a:bodyPr>
          <a:lstStyle/>
          <a:p>
            <a:r>
              <a:rPr lang="en-AU" sz="1600" dirty="0" smtClean="0">
                <a:solidFill>
                  <a:schemeClr val="bg1"/>
                </a:solidFill>
              </a:rPr>
              <a:t>18</a:t>
            </a:r>
            <a:r>
              <a:rPr lang="en-AU" sz="1600" baseline="30000" dirty="0" smtClean="0">
                <a:solidFill>
                  <a:schemeClr val="bg1"/>
                </a:solidFill>
              </a:rPr>
              <a:t>th</a:t>
            </a:r>
            <a:r>
              <a:rPr lang="en-AU" sz="1600" dirty="0" smtClean="0">
                <a:solidFill>
                  <a:schemeClr val="bg1"/>
                </a:solidFill>
              </a:rPr>
              <a:t> December 2014</a:t>
            </a:r>
            <a:endParaRPr lang="en-AU"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dirty="0" smtClean="0"/>
              <a:t>Interactive elements</a:t>
            </a:r>
          </a:p>
          <a:p>
            <a:r>
              <a:rPr lang="en-AU" dirty="0"/>
              <a:t>A</a:t>
            </a:r>
            <a:r>
              <a:rPr lang="en-AU" dirty="0" smtClean="0"/>
              <a:t>llow users to explore different values or categories of parameters or variables</a:t>
            </a:r>
          </a:p>
          <a:p>
            <a:r>
              <a:rPr lang="en-AU" dirty="0" smtClean="0"/>
              <a:t>Store values chosen by the user</a:t>
            </a:r>
          </a:p>
          <a:p>
            <a:pPr lvl="1"/>
            <a:r>
              <a:rPr lang="en-AU" dirty="0" smtClean="0"/>
              <a:t>That are involved in a cascade of functions in server.R to produce the displayed output</a:t>
            </a:r>
          </a:p>
          <a:p>
            <a:r>
              <a:rPr lang="en-AU" dirty="0" smtClean="0"/>
              <a:t>Changing a widget, changes the resulting output object</a:t>
            </a:r>
          </a:p>
          <a:p>
            <a:r>
              <a:rPr lang="en-AU" dirty="0" smtClean="0"/>
              <a:t>Examples:</a:t>
            </a:r>
          </a:p>
          <a:p>
            <a:pPr lvl="1"/>
            <a:r>
              <a:rPr lang="en-AU" dirty="0" smtClean="0"/>
              <a:t>Sliders</a:t>
            </a:r>
          </a:p>
          <a:p>
            <a:pPr lvl="1"/>
            <a:r>
              <a:rPr lang="en-AU" dirty="0" smtClean="0"/>
              <a:t>Radio buttons</a:t>
            </a:r>
          </a:p>
          <a:p>
            <a:pPr lvl="1"/>
            <a:r>
              <a:rPr lang="en-AU" dirty="0" smtClean="0"/>
              <a:t>Checkboxes</a:t>
            </a:r>
          </a:p>
          <a:p>
            <a:pPr lvl="1"/>
            <a:r>
              <a:rPr lang="en-AU" dirty="0" smtClean="0"/>
              <a:t>Selection boxes</a:t>
            </a:r>
          </a:p>
          <a:p>
            <a:pPr lvl="1"/>
            <a:r>
              <a:rPr lang="en-AU" dirty="0" smtClean="0"/>
              <a:t>Download button</a:t>
            </a:r>
            <a:endParaRPr lang="en-AU" dirty="0"/>
          </a:p>
        </p:txBody>
      </p:sp>
      <p:sp>
        <p:nvSpPr>
          <p:cNvPr id="3" name="Footer Placeholder 2"/>
          <p:cNvSpPr>
            <a:spLocks noGrp="1"/>
          </p:cNvSpPr>
          <p:nvPr>
            <p:ph type="ftr" sz="quarter" idx="3"/>
          </p:nvPr>
        </p:nvSpPr>
        <p:spPr/>
        <p:txBody>
          <a:bodyPr/>
          <a:lstStyle/>
          <a:p>
            <a:fld id="{D351D3FB-D2EA-44A3-8B88-26379B0AC795}" type="slidenum">
              <a:rPr lang="en-US" smtClean="0"/>
              <a:t>10</a:t>
            </a:fld>
            <a:endParaRPr lang="en-US" dirty="0"/>
          </a:p>
        </p:txBody>
      </p:sp>
      <p:sp>
        <p:nvSpPr>
          <p:cNvPr id="4" name="Title 3"/>
          <p:cNvSpPr>
            <a:spLocks noGrp="1"/>
          </p:cNvSpPr>
          <p:nvPr>
            <p:ph type="title"/>
          </p:nvPr>
        </p:nvSpPr>
        <p:spPr/>
        <p:txBody>
          <a:bodyPr/>
          <a:lstStyle/>
          <a:p>
            <a:r>
              <a:rPr lang="en-AU" dirty="0" smtClean="0"/>
              <a:t>ui.R: Shiny Widgets</a:t>
            </a:r>
            <a:endParaRPr lang="en-AU" dirty="0"/>
          </a:p>
        </p:txBody>
      </p:sp>
    </p:spTree>
    <p:extLst>
      <p:ext uri="{BB962C8B-B14F-4D97-AF65-F5344CB8AC3E}">
        <p14:creationId xmlns:p14="http://schemas.microsoft.com/office/powerpoint/2010/main" val="179751736"/>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dirty="0" smtClean="0"/>
              <a:t>Output functions call R objects in server.R to the UI</a:t>
            </a:r>
          </a:p>
          <a:p>
            <a:r>
              <a:rPr lang="en-AU" dirty="0" smtClean="0"/>
              <a:t>Examples:</a:t>
            </a:r>
          </a:p>
          <a:p>
            <a:pPr lvl="1"/>
            <a:r>
              <a:rPr lang="en-AU" dirty="0" smtClean="0">
                <a:latin typeface="Courier New" panose="02070309020205020404" pitchFamily="49" charset="0"/>
                <a:cs typeface="Courier New" panose="02070309020205020404" pitchFamily="49" charset="0"/>
              </a:rPr>
              <a:t>plotOutput</a:t>
            </a:r>
          </a:p>
          <a:p>
            <a:pPr lvl="1"/>
            <a:r>
              <a:rPr lang="en-AU" dirty="0" smtClean="0">
                <a:latin typeface="Courier New" panose="02070309020205020404" pitchFamily="49" charset="0"/>
                <a:cs typeface="Courier New" panose="02070309020205020404" pitchFamily="49" charset="0"/>
              </a:rPr>
              <a:t>tableOutput</a:t>
            </a:r>
          </a:p>
          <a:p>
            <a:pPr lvl="1"/>
            <a:r>
              <a:rPr lang="en-AU" dirty="0" smtClean="0">
                <a:latin typeface="Courier New" panose="02070309020205020404" pitchFamily="49" charset="0"/>
                <a:cs typeface="Courier New" panose="02070309020205020404" pitchFamily="49" charset="0"/>
              </a:rPr>
              <a:t>textOutput</a:t>
            </a:r>
          </a:p>
          <a:p>
            <a:r>
              <a:rPr lang="en-AU" dirty="0" smtClean="0">
                <a:latin typeface="+mj-lt"/>
                <a:cs typeface="Courier New" panose="02070309020205020404" pitchFamily="49" charset="0"/>
              </a:rPr>
              <a:t>Specific for the object in server.R</a:t>
            </a:r>
          </a:p>
          <a:p>
            <a:pPr lvl="1"/>
            <a:r>
              <a:rPr lang="en-AU" dirty="0" smtClean="0">
                <a:latin typeface="+mj-lt"/>
                <a:cs typeface="Courier New" panose="02070309020205020404" pitchFamily="49" charset="0"/>
              </a:rPr>
              <a:t>i.e. ggplot2 object called by </a:t>
            </a:r>
            <a:r>
              <a:rPr lang="en-AU" dirty="0" smtClean="0">
                <a:latin typeface="Courier New" panose="02070309020205020404" pitchFamily="49" charset="0"/>
                <a:cs typeface="Courier New" panose="02070309020205020404" pitchFamily="49" charset="0"/>
              </a:rPr>
              <a:t>plotOutput</a:t>
            </a:r>
            <a:endParaRPr lang="en-AU" dirty="0">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3"/>
          </p:nvPr>
        </p:nvSpPr>
        <p:spPr/>
        <p:txBody>
          <a:bodyPr/>
          <a:lstStyle/>
          <a:p>
            <a:fld id="{D351D3FB-D2EA-44A3-8B88-26379B0AC795}" type="slidenum">
              <a:rPr lang="en-US" smtClean="0"/>
              <a:t>11</a:t>
            </a:fld>
            <a:endParaRPr lang="en-US" dirty="0"/>
          </a:p>
        </p:txBody>
      </p:sp>
      <p:sp>
        <p:nvSpPr>
          <p:cNvPr id="4" name="Title 3"/>
          <p:cNvSpPr>
            <a:spLocks noGrp="1"/>
          </p:cNvSpPr>
          <p:nvPr>
            <p:ph type="title"/>
          </p:nvPr>
        </p:nvSpPr>
        <p:spPr/>
        <p:txBody>
          <a:bodyPr/>
          <a:lstStyle/>
          <a:p>
            <a:r>
              <a:rPr lang="en-AU" dirty="0" smtClean="0"/>
              <a:t>ui.R: Displaying Reactive Output</a:t>
            </a:r>
            <a:endParaRPr lang="en-AU" dirty="0"/>
          </a:p>
        </p:txBody>
      </p:sp>
    </p:spTree>
    <p:extLst>
      <p:ext uri="{BB962C8B-B14F-4D97-AF65-F5344CB8AC3E}">
        <p14:creationId xmlns:p14="http://schemas.microsoft.com/office/powerpoint/2010/main" val="1102095744"/>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fld id="{E27FBE10-27AA-C040-B951-736A536B7E01}" type="slidenum">
              <a:rPr lang="en-US" smtClean="0"/>
              <a:pPr/>
              <a:t>12</a:t>
            </a:fld>
            <a:endParaRPr lang="en-US" dirty="0"/>
          </a:p>
        </p:txBody>
      </p:sp>
      <p:pic>
        <p:nvPicPr>
          <p:cNvPr id="4" name="Picture 3" descr="Screen Shot 2014-11-26 at 8.50.58 pm.png"/>
          <p:cNvPicPr>
            <a:picLocks noChangeAspect="1"/>
          </p:cNvPicPr>
          <p:nvPr/>
        </p:nvPicPr>
        <p:blipFill rotWithShape="1">
          <a:blip r:embed="rId3">
            <a:extLst>
              <a:ext uri="{28A0092B-C50C-407E-A947-70E740481C1C}">
                <a14:useLocalDpi xmlns:a14="http://schemas.microsoft.com/office/drawing/2010/main" val="0"/>
              </a:ext>
            </a:extLst>
          </a:blip>
          <a:srcRect l="1307" t="563"/>
          <a:stretch/>
        </p:blipFill>
        <p:spPr>
          <a:xfrm>
            <a:off x="83968" y="347891"/>
            <a:ext cx="9024536" cy="6033437"/>
          </a:xfrm>
          <a:prstGeom prst="rect">
            <a:avLst/>
          </a:prstGeom>
        </p:spPr>
      </p:pic>
    </p:spTree>
    <p:extLst>
      <p:ext uri="{BB962C8B-B14F-4D97-AF65-F5344CB8AC3E}">
        <p14:creationId xmlns:p14="http://schemas.microsoft.com/office/powerpoint/2010/main" val="1716989988"/>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AU" dirty="0" smtClean="0"/>
              <a:t>Controls the processing of widget input to display output to the UI</a:t>
            </a:r>
          </a:p>
          <a:p>
            <a:r>
              <a:rPr lang="en-AU" dirty="0" smtClean="0"/>
              <a:t>Can use your favourite R packages and their functions</a:t>
            </a:r>
          </a:p>
          <a:p>
            <a:r>
              <a:rPr lang="en-AU" dirty="0" smtClean="0"/>
              <a:t>For example:</a:t>
            </a:r>
          </a:p>
          <a:p>
            <a:pPr lvl="1"/>
            <a:r>
              <a:rPr lang="en-AU" dirty="0" smtClean="0"/>
              <a:t>ggplot2; creating plots</a:t>
            </a:r>
          </a:p>
          <a:p>
            <a:pPr lvl="1"/>
            <a:r>
              <a:rPr lang="en-AU" dirty="0" err="1" smtClean="0"/>
              <a:t>plyr</a:t>
            </a:r>
            <a:r>
              <a:rPr lang="en-AU" dirty="0" smtClean="0"/>
              <a:t>; split and rearrange data</a:t>
            </a:r>
          </a:p>
          <a:p>
            <a:pPr lvl="1"/>
            <a:r>
              <a:rPr lang="en-AU" dirty="0" err="1" smtClean="0"/>
              <a:t>deSolve</a:t>
            </a:r>
            <a:r>
              <a:rPr lang="en-AU" dirty="0" smtClean="0"/>
              <a:t>; differential equation solver</a:t>
            </a:r>
          </a:p>
          <a:p>
            <a:r>
              <a:rPr lang="en-AU" dirty="0" smtClean="0"/>
              <a:t>Structure of server.R code plays an important role:</a:t>
            </a:r>
          </a:p>
          <a:p>
            <a:pPr lvl="1"/>
            <a:r>
              <a:rPr lang="en-AU" dirty="0" smtClean="0"/>
              <a:t>Minimising redundant computation</a:t>
            </a:r>
          </a:p>
          <a:p>
            <a:pPr lvl="1"/>
            <a:r>
              <a:rPr lang="en-AU" dirty="0" smtClean="0"/>
              <a:t>Maximising application speed</a:t>
            </a:r>
            <a:endParaRPr lang="en-AU" dirty="0"/>
          </a:p>
        </p:txBody>
      </p:sp>
      <p:sp>
        <p:nvSpPr>
          <p:cNvPr id="2" name="Footer Placeholder 1"/>
          <p:cNvSpPr>
            <a:spLocks noGrp="1"/>
          </p:cNvSpPr>
          <p:nvPr>
            <p:ph type="ftr" sz="quarter" idx="3"/>
          </p:nvPr>
        </p:nvSpPr>
        <p:spPr/>
        <p:txBody>
          <a:bodyPr/>
          <a:lstStyle/>
          <a:p>
            <a:fld id="{E27FBE10-27AA-C040-B951-736A536B7E01}" type="slidenum">
              <a:rPr lang="en-US" smtClean="0"/>
              <a:pPr/>
              <a:t>13</a:t>
            </a:fld>
            <a:endParaRPr lang="en-US" dirty="0"/>
          </a:p>
        </p:txBody>
      </p:sp>
      <p:sp>
        <p:nvSpPr>
          <p:cNvPr id="3" name="Title 2"/>
          <p:cNvSpPr>
            <a:spLocks noGrp="1"/>
          </p:cNvSpPr>
          <p:nvPr>
            <p:ph type="title"/>
          </p:nvPr>
        </p:nvSpPr>
        <p:spPr/>
        <p:txBody>
          <a:bodyPr/>
          <a:lstStyle/>
          <a:p>
            <a:r>
              <a:rPr lang="en-AU" dirty="0" smtClean="0"/>
              <a:t>server.R: Application Instructions</a:t>
            </a:r>
            <a:endParaRPr lang="en-AU" dirty="0"/>
          </a:p>
        </p:txBody>
      </p:sp>
    </p:spTree>
    <p:extLst>
      <p:ext uri="{BB962C8B-B14F-4D97-AF65-F5344CB8AC3E}">
        <p14:creationId xmlns:p14="http://schemas.microsoft.com/office/powerpoint/2010/main" val="69042406"/>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dirty="0" smtClean="0"/>
              <a:t>“Non-reactive” objects include:</a:t>
            </a:r>
          </a:p>
          <a:p>
            <a:pPr lvl="1"/>
            <a:r>
              <a:rPr lang="en-AU" dirty="0" smtClean="0"/>
              <a:t>Package libraries</a:t>
            </a:r>
          </a:p>
          <a:p>
            <a:pPr lvl="1"/>
            <a:r>
              <a:rPr lang="en-AU" dirty="0" smtClean="0"/>
              <a:t>Constant expressions, i.e., time</a:t>
            </a:r>
          </a:p>
          <a:p>
            <a:pPr lvl="1"/>
            <a:r>
              <a:rPr lang="en-AU" dirty="0"/>
              <a:t>L</a:t>
            </a:r>
            <a:r>
              <a:rPr lang="en-AU" dirty="0" smtClean="0"/>
              <a:t>oaded datasets</a:t>
            </a:r>
            <a:endParaRPr lang="en-AU" dirty="0"/>
          </a:p>
          <a:p>
            <a:r>
              <a:rPr lang="en-AU" dirty="0"/>
              <a:t>Objects </a:t>
            </a:r>
            <a:r>
              <a:rPr lang="en-AU" dirty="0" smtClean="0"/>
              <a:t>dependent on </a:t>
            </a:r>
            <a:r>
              <a:rPr lang="en-AU" dirty="0"/>
              <a:t>widget input are “reactive</a:t>
            </a:r>
            <a:r>
              <a:rPr lang="en-AU" dirty="0" smtClean="0"/>
              <a:t>”</a:t>
            </a:r>
          </a:p>
          <a:p>
            <a:r>
              <a:rPr lang="en-AU" dirty="0" smtClean="0"/>
              <a:t>Reactive objects need to be within the </a:t>
            </a:r>
            <a:r>
              <a:rPr lang="en-AU" dirty="0" err="1" smtClean="0">
                <a:latin typeface="Courier New" panose="02070309020205020404" pitchFamily="49" charset="0"/>
                <a:cs typeface="Courier New" panose="02070309020205020404" pitchFamily="49" charset="0"/>
              </a:rPr>
              <a:t>shinyServer</a:t>
            </a:r>
            <a:r>
              <a:rPr lang="en-AU" dirty="0" smtClean="0"/>
              <a:t> function in server.R</a:t>
            </a:r>
          </a:p>
          <a:p>
            <a:pPr lvl="1"/>
            <a:r>
              <a:rPr lang="en-AU" dirty="0" smtClean="0"/>
              <a:t>They are called from ui.R to server.R by the widget’s name:</a:t>
            </a:r>
          </a:p>
          <a:p>
            <a:pPr lvl="2"/>
            <a:r>
              <a:rPr lang="en-AU" dirty="0" smtClean="0">
                <a:latin typeface="Courier New" panose="02070309020205020404" pitchFamily="49" charset="0"/>
                <a:cs typeface="Courier New" panose="02070309020205020404" pitchFamily="49" charset="0"/>
              </a:rPr>
              <a:t>KA</a:t>
            </a:r>
            <a:r>
              <a:rPr lang="en-AU" dirty="0" smtClean="0"/>
              <a:t> in ui.R = </a:t>
            </a:r>
            <a:r>
              <a:rPr lang="en-AU" dirty="0" err="1" smtClean="0">
                <a:latin typeface="Courier New" panose="02070309020205020404" pitchFamily="49" charset="0"/>
                <a:cs typeface="Courier New" panose="02070309020205020404" pitchFamily="49" charset="0"/>
              </a:rPr>
              <a:t>input$KA</a:t>
            </a:r>
            <a:r>
              <a:rPr lang="en-AU" dirty="0" smtClean="0"/>
              <a:t> in server.R</a:t>
            </a:r>
          </a:p>
          <a:p>
            <a:pPr lvl="1"/>
            <a:r>
              <a:rPr lang="en-AU" dirty="0"/>
              <a:t>T</a:t>
            </a:r>
            <a:r>
              <a:rPr lang="en-AU" dirty="0" smtClean="0"/>
              <a:t>he value for the reactive object updates every time </a:t>
            </a:r>
            <a:r>
              <a:rPr lang="en-AU" dirty="0"/>
              <a:t>input from a widget </a:t>
            </a:r>
            <a:r>
              <a:rPr lang="en-AU" dirty="0" smtClean="0"/>
              <a:t>changes</a:t>
            </a:r>
          </a:p>
          <a:p>
            <a:pPr lvl="1"/>
            <a:r>
              <a:rPr lang="en-AU" dirty="0" smtClean="0"/>
              <a:t>Code in </a:t>
            </a:r>
            <a:r>
              <a:rPr lang="en-AU" dirty="0" err="1" smtClean="0">
                <a:latin typeface="Courier New" panose="02070309020205020404" pitchFamily="49" charset="0"/>
                <a:cs typeface="Courier New" panose="02070309020205020404" pitchFamily="49" charset="0"/>
              </a:rPr>
              <a:t>shinyServer</a:t>
            </a:r>
            <a:r>
              <a:rPr lang="en-AU" dirty="0" smtClean="0"/>
              <a:t> re-executes with every widget change</a:t>
            </a:r>
          </a:p>
          <a:p>
            <a:pPr lvl="1"/>
            <a:r>
              <a:rPr lang="en-AU" dirty="0" smtClean="0"/>
              <a:t>Code outside </a:t>
            </a:r>
            <a:r>
              <a:rPr lang="en-AU" dirty="0" err="1" smtClean="0">
                <a:latin typeface="Courier New" panose="02070309020205020404" pitchFamily="49" charset="0"/>
                <a:cs typeface="Courier New" panose="02070309020205020404" pitchFamily="49" charset="0"/>
              </a:rPr>
              <a:t>shinyServer</a:t>
            </a:r>
            <a:r>
              <a:rPr lang="en-AU" dirty="0" smtClean="0"/>
              <a:t> is run once on application initiation</a:t>
            </a:r>
          </a:p>
          <a:p>
            <a:endParaRPr lang="en-AU" dirty="0" smtClean="0"/>
          </a:p>
          <a:p>
            <a:pPr lvl="1"/>
            <a:endParaRPr lang="en-AU" dirty="0" smtClean="0"/>
          </a:p>
          <a:p>
            <a:endParaRPr lang="en-AU" dirty="0"/>
          </a:p>
        </p:txBody>
      </p:sp>
      <p:sp>
        <p:nvSpPr>
          <p:cNvPr id="3" name="Footer Placeholder 2"/>
          <p:cNvSpPr>
            <a:spLocks noGrp="1"/>
          </p:cNvSpPr>
          <p:nvPr>
            <p:ph type="ftr" sz="quarter" idx="3"/>
          </p:nvPr>
        </p:nvSpPr>
        <p:spPr/>
        <p:txBody>
          <a:bodyPr/>
          <a:lstStyle/>
          <a:p>
            <a:fld id="{D351D3FB-D2EA-44A3-8B88-26379B0AC795}" type="slidenum">
              <a:rPr lang="en-US" smtClean="0"/>
              <a:t>14</a:t>
            </a:fld>
            <a:endParaRPr lang="en-US" dirty="0"/>
          </a:p>
        </p:txBody>
      </p:sp>
      <p:sp>
        <p:nvSpPr>
          <p:cNvPr id="4" name="Title 3"/>
          <p:cNvSpPr>
            <a:spLocks noGrp="1"/>
          </p:cNvSpPr>
          <p:nvPr>
            <p:ph type="title"/>
          </p:nvPr>
        </p:nvSpPr>
        <p:spPr/>
        <p:txBody>
          <a:bodyPr/>
          <a:lstStyle/>
          <a:p>
            <a:r>
              <a:rPr lang="en-AU" dirty="0" smtClean="0"/>
              <a:t>server.R:</a:t>
            </a:r>
            <a:br>
              <a:rPr lang="en-AU" dirty="0" smtClean="0"/>
            </a:br>
            <a:r>
              <a:rPr lang="en-AU" dirty="0" smtClean="0"/>
              <a:t>Non-Reactive vs. Reactive</a:t>
            </a:r>
            <a:endParaRPr lang="en-AU" dirty="0"/>
          </a:p>
        </p:txBody>
      </p:sp>
    </p:spTree>
    <p:extLst>
      <p:ext uri="{BB962C8B-B14F-4D97-AF65-F5344CB8AC3E}">
        <p14:creationId xmlns:p14="http://schemas.microsoft.com/office/powerpoint/2010/main" val="3038237600"/>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dirty="0" smtClean="0"/>
              <a:t>Functions that create reactive objects to be sent to ui.R</a:t>
            </a:r>
          </a:p>
          <a:p>
            <a:pPr lvl="1"/>
            <a:r>
              <a:rPr lang="en-AU" dirty="0" err="1" smtClean="0">
                <a:latin typeface="Courier New" panose="02070309020205020404" pitchFamily="49" charset="0"/>
                <a:cs typeface="Courier New" panose="02070309020205020404" pitchFamily="49" charset="0"/>
              </a:rPr>
              <a:t>renderPlot</a:t>
            </a:r>
            <a:endParaRPr lang="en-AU" dirty="0" smtClean="0">
              <a:latin typeface="Courier New" panose="02070309020205020404" pitchFamily="49" charset="0"/>
              <a:cs typeface="Courier New" panose="02070309020205020404" pitchFamily="49" charset="0"/>
            </a:endParaRPr>
          </a:p>
          <a:p>
            <a:pPr lvl="1"/>
            <a:r>
              <a:rPr lang="en-AU" dirty="0" err="1" smtClean="0">
                <a:latin typeface="Courier New" panose="02070309020205020404" pitchFamily="49" charset="0"/>
                <a:cs typeface="Courier New" panose="02070309020205020404" pitchFamily="49" charset="0"/>
              </a:rPr>
              <a:t>renderTable</a:t>
            </a:r>
            <a:endParaRPr lang="en-AU" dirty="0" smtClean="0">
              <a:latin typeface="Courier New" panose="02070309020205020404" pitchFamily="49" charset="0"/>
              <a:cs typeface="Courier New" panose="02070309020205020404" pitchFamily="49" charset="0"/>
            </a:endParaRPr>
          </a:p>
          <a:p>
            <a:pPr lvl="1"/>
            <a:r>
              <a:rPr lang="en-AU" dirty="0" err="1" smtClean="0">
                <a:latin typeface="Courier New" panose="02070309020205020404" pitchFamily="49" charset="0"/>
                <a:cs typeface="Courier New" panose="02070309020205020404" pitchFamily="49" charset="0"/>
              </a:rPr>
              <a:t>renderText</a:t>
            </a:r>
            <a:endParaRPr lang="en-AU" dirty="0" smtClean="0">
              <a:latin typeface="Courier New" panose="02070309020205020404" pitchFamily="49" charset="0"/>
              <a:cs typeface="Courier New" panose="02070309020205020404" pitchFamily="49" charset="0"/>
            </a:endParaRPr>
          </a:p>
          <a:p>
            <a:r>
              <a:rPr lang="en-AU" dirty="0" smtClean="0">
                <a:latin typeface="+mj-lt"/>
                <a:cs typeface="Courier New" panose="02070309020205020404" pitchFamily="49" charset="0"/>
              </a:rPr>
              <a:t>Can contain code for the reactive object and code processing widget input</a:t>
            </a:r>
          </a:p>
          <a:p>
            <a:r>
              <a:rPr lang="en-AU" dirty="0" smtClean="0"/>
              <a:t>Code within </a:t>
            </a:r>
            <a:r>
              <a:rPr lang="en-AU" dirty="0" err="1" smtClean="0">
                <a:latin typeface="Courier New" panose="02070309020205020404" pitchFamily="49" charset="0"/>
                <a:cs typeface="Courier New" panose="02070309020205020404" pitchFamily="49" charset="0"/>
              </a:rPr>
              <a:t>shinyServer</a:t>
            </a:r>
            <a:endParaRPr lang="en-AU" dirty="0" smtClean="0">
              <a:latin typeface="Courier New" panose="02070309020205020404" pitchFamily="49" charset="0"/>
              <a:cs typeface="Courier New" panose="02070309020205020404" pitchFamily="49" charset="0"/>
            </a:endParaRPr>
          </a:p>
          <a:p>
            <a:r>
              <a:rPr lang="en-AU" dirty="0">
                <a:cs typeface="Courier New" panose="02070309020205020404" pitchFamily="49" charset="0"/>
              </a:rPr>
              <a:t>Specific for the object </a:t>
            </a:r>
            <a:r>
              <a:rPr lang="en-AU" dirty="0" smtClean="0">
                <a:cs typeface="Courier New" panose="02070309020205020404" pitchFamily="49" charset="0"/>
              </a:rPr>
              <a:t>type</a:t>
            </a:r>
            <a:endParaRPr lang="en-AU" dirty="0">
              <a:cs typeface="Courier New" panose="02070309020205020404" pitchFamily="49" charset="0"/>
            </a:endParaRPr>
          </a:p>
          <a:p>
            <a:pPr lvl="1"/>
            <a:r>
              <a:rPr lang="en-AU" dirty="0">
                <a:cs typeface="Courier New" panose="02070309020205020404" pitchFamily="49" charset="0"/>
              </a:rPr>
              <a:t>i.e. ggplot2 object </a:t>
            </a:r>
            <a:r>
              <a:rPr lang="en-AU" dirty="0" smtClean="0">
                <a:cs typeface="Courier New" panose="02070309020205020404" pitchFamily="49" charset="0"/>
              </a:rPr>
              <a:t>defined within </a:t>
            </a:r>
            <a:r>
              <a:rPr lang="en-AU" dirty="0" err="1" smtClean="0">
                <a:latin typeface="Courier New" panose="02070309020205020404" pitchFamily="49" charset="0"/>
                <a:cs typeface="Courier New" panose="02070309020205020404" pitchFamily="49" charset="0"/>
              </a:rPr>
              <a:t>renderPlot</a:t>
            </a:r>
            <a:endParaRPr lang="en-AU" dirty="0">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3"/>
          </p:nvPr>
        </p:nvSpPr>
        <p:spPr/>
        <p:txBody>
          <a:bodyPr/>
          <a:lstStyle/>
          <a:p>
            <a:fld id="{D351D3FB-D2EA-44A3-8B88-26379B0AC795}" type="slidenum">
              <a:rPr lang="en-US" smtClean="0"/>
              <a:t>15</a:t>
            </a:fld>
            <a:endParaRPr lang="en-US" dirty="0"/>
          </a:p>
        </p:txBody>
      </p:sp>
      <p:sp>
        <p:nvSpPr>
          <p:cNvPr id="4" name="Title 3"/>
          <p:cNvSpPr>
            <a:spLocks noGrp="1"/>
          </p:cNvSpPr>
          <p:nvPr>
            <p:ph type="title"/>
          </p:nvPr>
        </p:nvSpPr>
        <p:spPr/>
        <p:txBody>
          <a:bodyPr/>
          <a:lstStyle/>
          <a:p>
            <a:r>
              <a:rPr lang="en-AU" dirty="0" smtClean="0"/>
              <a:t>server.R:</a:t>
            </a:r>
            <a:br>
              <a:rPr lang="en-AU" dirty="0" smtClean="0"/>
            </a:br>
            <a:r>
              <a:rPr lang="en-AU" dirty="0" smtClean="0"/>
              <a:t>Sending Reactive Output to the UI</a:t>
            </a:r>
            <a:endParaRPr lang="en-AU" dirty="0"/>
          </a:p>
        </p:txBody>
      </p:sp>
    </p:spTree>
    <p:extLst>
      <p:ext uri="{BB962C8B-B14F-4D97-AF65-F5344CB8AC3E}">
        <p14:creationId xmlns:p14="http://schemas.microsoft.com/office/powerpoint/2010/main" val="1310823527"/>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fld id="{E27FBE10-27AA-C040-B951-736A536B7E01}" type="slidenum">
              <a:rPr lang="en-US" smtClean="0"/>
              <a:pPr/>
              <a:t>16</a:t>
            </a:fld>
            <a:endParaRPr lang="en-US" dirty="0"/>
          </a:p>
        </p:txBody>
      </p:sp>
      <p:grpSp>
        <p:nvGrpSpPr>
          <p:cNvPr id="4" name="Group 3"/>
          <p:cNvGrpSpPr/>
          <p:nvPr/>
        </p:nvGrpSpPr>
        <p:grpSpPr>
          <a:xfrm>
            <a:off x="107504" y="116632"/>
            <a:ext cx="8934422" cy="6624736"/>
            <a:chOff x="107505" y="831354"/>
            <a:chExt cx="8099528" cy="5910014"/>
          </a:xfrm>
        </p:grpSpPr>
        <p:pic>
          <p:nvPicPr>
            <p:cNvPr id="6148" name="Picture 4" descr="F:\2014\2014 AAPS Shiny Webinar\FlipFlop server.R Screenshot.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02" t="10338" r="32446" b="19932"/>
            <a:stretch/>
          </p:blipFill>
          <p:spPr bwMode="auto">
            <a:xfrm>
              <a:off x="107505" y="831354"/>
              <a:ext cx="6624736" cy="5910014"/>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p:cNvSpPr/>
            <p:nvPr/>
          </p:nvSpPr>
          <p:spPr bwMode="auto">
            <a:xfrm>
              <a:off x="6444208" y="908719"/>
              <a:ext cx="475477" cy="1728193"/>
            </a:xfrm>
            <a:prstGeom prst="rightBrace">
              <a:avLst>
                <a:gd name="adj1" fmla="val 40457"/>
                <a:gd name="adj2" fmla="val 49544"/>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Arial" charset="0"/>
                <a:cs typeface="Arial" charset="0"/>
              </a:endParaRPr>
            </a:p>
          </p:txBody>
        </p:sp>
        <p:sp>
          <p:nvSpPr>
            <p:cNvPr id="5" name="Right Brace 4"/>
            <p:cNvSpPr/>
            <p:nvPr/>
          </p:nvSpPr>
          <p:spPr bwMode="auto">
            <a:xfrm>
              <a:off x="6444208" y="2833760"/>
              <a:ext cx="475477" cy="3835600"/>
            </a:xfrm>
            <a:prstGeom prst="rightBrace">
              <a:avLst>
                <a:gd name="adj1" fmla="val 40457"/>
                <a:gd name="adj2" fmla="val 49544"/>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Arial" charset="0"/>
                <a:cs typeface="Arial" charset="0"/>
              </a:endParaRPr>
            </a:p>
          </p:txBody>
        </p:sp>
        <p:sp>
          <p:nvSpPr>
            <p:cNvPr id="6" name="TextBox 5"/>
            <p:cNvSpPr txBox="1"/>
            <p:nvPr/>
          </p:nvSpPr>
          <p:spPr>
            <a:xfrm>
              <a:off x="6935970" y="4577214"/>
              <a:ext cx="948398" cy="270978"/>
            </a:xfrm>
            <a:prstGeom prst="rect">
              <a:avLst/>
            </a:prstGeom>
            <a:noFill/>
          </p:spPr>
          <p:txBody>
            <a:bodyPr wrap="none" rtlCol="0">
              <a:spAutoFit/>
            </a:bodyPr>
            <a:lstStyle/>
            <a:p>
              <a:r>
                <a:rPr lang="en-AU" sz="1400" dirty="0" smtClean="0"/>
                <a:t>“Reactive”</a:t>
              </a:r>
              <a:endParaRPr lang="en-AU" sz="1400" dirty="0"/>
            </a:p>
          </p:txBody>
        </p:sp>
        <p:sp>
          <p:nvSpPr>
            <p:cNvPr id="7" name="TextBox 6"/>
            <p:cNvSpPr txBox="1"/>
            <p:nvPr/>
          </p:nvSpPr>
          <p:spPr>
            <a:xfrm>
              <a:off x="6948264" y="1645854"/>
              <a:ext cx="1258769" cy="274572"/>
            </a:xfrm>
            <a:prstGeom prst="rect">
              <a:avLst/>
            </a:prstGeom>
            <a:noFill/>
          </p:spPr>
          <p:txBody>
            <a:bodyPr wrap="none" rtlCol="0">
              <a:spAutoFit/>
            </a:bodyPr>
            <a:lstStyle/>
            <a:p>
              <a:r>
                <a:rPr lang="en-AU" sz="1400" dirty="0" smtClean="0"/>
                <a:t>“Non-Reactive”</a:t>
              </a:r>
              <a:endParaRPr lang="en-AU" sz="1400" dirty="0"/>
            </a:p>
          </p:txBody>
        </p:sp>
      </p:grpSp>
    </p:spTree>
    <p:extLst>
      <p:ext uri="{BB962C8B-B14F-4D97-AF65-F5344CB8AC3E}">
        <p14:creationId xmlns:p14="http://schemas.microsoft.com/office/powerpoint/2010/main" val="4254644786"/>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AU" dirty="0" smtClean="0"/>
              <a:t>Share by passing on ui.R and server.R script to a colleague with an installation of R/RStudio and the installed Shiny package</a:t>
            </a:r>
          </a:p>
          <a:p>
            <a:r>
              <a:rPr lang="en-AU" dirty="0" smtClean="0"/>
              <a:t>Host on a web-server:</a:t>
            </a:r>
          </a:p>
          <a:p>
            <a:pPr lvl="1"/>
            <a:r>
              <a:rPr lang="en-AU" dirty="0" smtClean="0"/>
              <a:t>ShinyApps.io</a:t>
            </a:r>
          </a:p>
          <a:p>
            <a:pPr lvl="1"/>
            <a:r>
              <a:rPr lang="en-AU" dirty="0" smtClean="0"/>
              <a:t>Shiny Server</a:t>
            </a:r>
          </a:p>
          <a:p>
            <a:pPr lvl="1"/>
            <a:r>
              <a:rPr lang="en-AU" dirty="0" smtClean="0"/>
              <a:t>Shiny Server Pro</a:t>
            </a:r>
          </a:p>
          <a:p>
            <a:r>
              <a:rPr lang="en-AU" dirty="0" smtClean="0"/>
              <a:t>Flip-Flop PK example freely available online at:</a:t>
            </a:r>
          </a:p>
          <a:p>
            <a:pPr lvl="1"/>
            <a:r>
              <a:rPr lang="en-AU" dirty="0" smtClean="0">
                <a:hlinkClick r:id="rId3"/>
              </a:rPr>
              <a:t>https</a:t>
            </a:r>
            <a:r>
              <a:rPr lang="en-AU" dirty="0">
                <a:hlinkClick r:id="rId3"/>
              </a:rPr>
              <a:t>://acp-unisa.shinyapps.io/FlipFlop/</a:t>
            </a:r>
            <a:endParaRPr lang="en-AU" dirty="0"/>
          </a:p>
        </p:txBody>
      </p:sp>
      <p:sp>
        <p:nvSpPr>
          <p:cNvPr id="2" name="Footer Placeholder 1"/>
          <p:cNvSpPr>
            <a:spLocks noGrp="1"/>
          </p:cNvSpPr>
          <p:nvPr>
            <p:ph type="ftr" sz="quarter" idx="3"/>
          </p:nvPr>
        </p:nvSpPr>
        <p:spPr/>
        <p:txBody>
          <a:bodyPr/>
          <a:lstStyle/>
          <a:p>
            <a:fld id="{E27FBE10-27AA-C040-B951-736A536B7E01}" type="slidenum">
              <a:rPr lang="en-US" smtClean="0"/>
              <a:pPr/>
              <a:t>17</a:t>
            </a:fld>
            <a:endParaRPr lang="en-US" dirty="0"/>
          </a:p>
        </p:txBody>
      </p:sp>
      <p:sp>
        <p:nvSpPr>
          <p:cNvPr id="3" name="Title 2"/>
          <p:cNvSpPr>
            <a:spLocks noGrp="1"/>
          </p:cNvSpPr>
          <p:nvPr>
            <p:ph type="title"/>
          </p:nvPr>
        </p:nvSpPr>
        <p:spPr/>
        <p:txBody>
          <a:bodyPr/>
          <a:lstStyle/>
          <a:p>
            <a:r>
              <a:rPr lang="en-AU" dirty="0" smtClean="0"/>
              <a:t>Sharing Shiny Applications</a:t>
            </a:r>
            <a:endParaRPr lang="en-AU" dirty="0"/>
          </a:p>
        </p:txBody>
      </p:sp>
    </p:spTree>
    <p:extLst>
      <p:ext uri="{BB962C8B-B14F-4D97-AF65-F5344CB8AC3E}">
        <p14:creationId xmlns:p14="http://schemas.microsoft.com/office/powerpoint/2010/main" val="3290088975"/>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AU" dirty="0"/>
              <a:t>Shiny by </a:t>
            </a:r>
            <a:r>
              <a:rPr lang="en-AU" smtClean="0"/>
              <a:t>RStudio</a:t>
            </a:r>
            <a:endParaRPr lang="en-AU" dirty="0" smtClean="0"/>
          </a:p>
          <a:p>
            <a:pPr lvl="1"/>
            <a:r>
              <a:rPr lang="en-AU" dirty="0" smtClean="0"/>
              <a:t>Shiny developers provide </a:t>
            </a:r>
            <a:r>
              <a:rPr lang="en-AU" dirty="0"/>
              <a:t>a tutorial series </a:t>
            </a:r>
            <a:r>
              <a:rPr lang="en-AU" dirty="0" smtClean="0"/>
              <a:t>built </a:t>
            </a:r>
            <a:r>
              <a:rPr lang="en-AU" dirty="0"/>
              <a:t>with exercises and discussion </a:t>
            </a:r>
            <a:r>
              <a:rPr lang="en-AU" dirty="0" smtClean="0"/>
              <a:t>boards</a:t>
            </a:r>
          </a:p>
          <a:p>
            <a:pPr lvl="1"/>
            <a:r>
              <a:rPr lang="en-AU" dirty="0">
                <a:hlinkClick r:id="rId3"/>
              </a:rPr>
              <a:t>http://shiny.rstudio.com</a:t>
            </a:r>
            <a:r>
              <a:rPr lang="en-AU" dirty="0" smtClean="0">
                <a:hlinkClick r:id="rId3"/>
              </a:rPr>
              <a:t>/</a:t>
            </a:r>
            <a:endParaRPr lang="en-AU" dirty="0" smtClean="0"/>
          </a:p>
          <a:p>
            <a:r>
              <a:rPr lang="en-AU" dirty="0" smtClean="0"/>
              <a:t>Stack Overflow</a:t>
            </a:r>
          </a:p>
          <a:p>
            <a:pPr lvl="1"/>
            <a:r>
              <a:rPr lang="en-AU" dirty="0" smtClean="0">
                <a:hlinkClick r:id="rId4"/>
              </a:rPr>
              <a:t>http</a:t>
            </a:r>
            <a:r>
              <a:rPr lang="en-AU" dirty="0">
                <a:hlinkClick r:id="rId4"/>
              </a:rPr>
              <a:t>://stackoverflow.com/questions/tagged/shiny</a:t>
            </a:r>
            <a:endParaRPr lang="en-AU" dirty="0"/>
          </a:p>
          <a:p>
            <a:pPr lvl="0"/>
            <a:r>
              <a:rPr lang="en-AU" dirty="0" smtClean="0"/>
              <a:t>GitHub</a:t>
            </a:r>
          </a:p>
          <a:p>
            <a:pPr lvl="1"/>
            <a:r>
              <a:rPr lang="en-AU" dirty="0" smtClean="0">
                <a:hlinkClick r:id="rId5"/>
              </a:rPr>
              <a:t>https</a:t>
            </a:r>
            <a:r>
              <a:rPr lang="en-AU" dirty="0">
                <a:hlinkClick r:id="rId5"/>
              </a:rPr>
              <a:t>://github.com/rstudio/shiny</a:t>
            </a:r>
            <a:endParaRPr lang="en-AU" dirty="0"/>
          </a:p>
          <a:p>
            <a:pPr lvl="0"/>
            <a:r>
              <a:rPr lang="en-AU" dirty="0"/>
              <a:t>Shiny Google mailing </a:t>
            </a:r>
            <a:r>
              <a:rPr lang="en-AU" dirty="0" smtClean="0"/>
              <a:t>list</a:t>
            </a:r>
          </a:p>
          <a:p>
            <a:pPr lvl="1"/>
            <a:r>
              <a:rPr lang="en-AU" dirty="0" smtClean="0">
                <a:hlinkClick r:id="rId6"/>
              </a:rPr>
              <a:t>https</a:t>
            </a:r>
            <a:r>
              <a:rPr lang="en-AU" dirty="0">
                <a:hlinkClick r:id="rId6"/>
              </a:rPr>
              <a:t>://groups.google.com/d/forum/shiny-discuss</a:t>
            </a:r>
            <a:endParaRPr lang="en-AU" dirty="0"/>
          </a:p>
          <a:p>
            <a:pPr lvl="0"/>
            <a:r>
              <a:rPr lang="en-AU" dirty="0"/>
              <a:t>Commercially available book, </a:t>
            </a:r>
            <a:r>
              <a:rPr lang="en-AU" i="1" dirty="0"/>
              <a:t>“Web Application Development with R using Shiny”</a:t>
            </a:r>
            <a:r>
              <a:rPr lang="en-AU" dirty="0"/>
              <a:t> by Chris </a:t>
            </a:r>
            <a:r>
              <a:rPr lang="en-AU" dirty="0" err="1" smtClean="0"/>
              <a:t>Beeley</a:t>
            </a:r>
            <a:endParaRPr lang="en-AU" dirty="0"/>
          </a:p>
        </p:txBody>
      </p:sp>
      <p:sp>
        <p:nvSpPr>
          <p:cNvPr id="2" name="Footer Placeholder 1"/>
          <p:cNvSpPr>
            <a:spLocks noGrp="1"/>
          </p:cNvSpPr>
          <p:nvPr>
            <p:ph type="ftr" sz="quarter" idx="3"/>
          </p:nvPr>
        </p:nvSpPr>
        <p:spPr/>
        <p:txBody>
          <a:bodyPr/>
          <a:lstStyle/>
          <a:p>
            <a:fld id="{E27FBE10-27AA-C040-B951-736A536B7E01}" type="slidenum">
              <a:rPr lang="en-US" smtClean="0"/>
              <a:pPr/>
              <a:t>18</a:t>
            </a:fld>
            <a:endParaRPr lang="en-US" dirty="0"/>
          </a:p>
        </p:txBody>
      </p:sp>
      <p:sp>
        <p:nvSpPr>
          <p:cNvPr id="3" name="Title 2"/>
          <p:cNvSpPr>
            <a:spLocks noGrp="1"/>
          </p:cNvSpPr>
          <p:nvPr>
            <p:ph type="title"/>
          </p:nvPr>
        </p:nvSpPr>
        <p:spPr/>
        <p:txBody>
          <a:bodyPr/>
          <a:lstStyle/>
          <a:p>
            <a:r>
              <a:rPr lang="en-AU" dirty="0" smtClean="0"/>
              <a:t>Useful Shiny Resources</a:t>
            </a:r>
            <a:endParaRPr lang="en-AU" dirty="0"/>
          </a:p>
        </p:txBody>
      </p:sp>
    </p:spTree>
    <p:extLst>
      <p:ext uri="{BB962C8B-B14F-4D97-AF65-F5344CB8AC3E}">
        <p14:creationId xmlns:p14="http://schemas.microsoft.com/office/powerpoint/2010/main" val="3141881345"/>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3"/>
          </p:nvPr>
        </p:nvSpPr>
        <p:spPr>
          <a:prstGeom prst="rect">
            <a:avLst/>
          </a:prstGeom>
        </p:spPr>
        <p:txBody>
          <a:bodyPr vert="horz" lIns="91440" tIns="45720" rIns="91440" bIns="45720" rtlCol="0" anchor="ctr"/>
          <a:lstStyle>
            <a:lvl1pPr algn="r">
              <a:defRPr sz="1400">
                <a:solidFill>
                  <a:schemeClr val="tx1"/>
                </a:solidFill>
              </a:defRPr>
            </a:lvl1pPr>
          </a:lstStyle>
          <a:p>
            <a:fld id="{E27FBE10-27AA-C040-B951-736A536B7E01}" type="slidenum">
              <a:rPr lang="en-US" smtClean="0"/>
              <a:pPr/>
              <a:t>2</a:t>
            </a:fld>
            <a:endParaRPr lang="en-US" dirty="0"/>
          </a:p>
        </p:txBody>
      </p:sp>
      <p:pic>
        <p:nvPicPr>
          <p:cNvPr id="1026" name="Picture 2" descr="F:\2014\Paper Writing\shiny Tutorial\Figure 3 Top.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69" t="11342" r="11709" b="7681"/>
          <a:stretch/>
        </p:blipFill>
        <p:spPr bwMode="auto">
          <a:xfrm>
            <a:off x="179512" y="260648"/>
            <a:ext cx="8835188" cy="5904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71600" y="6237312"/>
            <a:ext cx="7416824" cy="400110"/>
          </a:xfrm>
          <a:prstGeom prst="rect">
            <a:avLst/>
          </a:prstGeom>
          <a:noFill/>
        </p:spPr>
        <p:txBody>
          <a:bodyPr wrap="square" rtlCol="0">
            <a:spAutoFit/>
          </a:bodyPr>
          <a:lstStyle/>
          <a:p>
            <a:pPr algn="ctr"/>
            <a:r>
              <a:rPr lang="en-AU" sz="2000" dirty="0" smtClean="0"/>
              <a:t>Available online at </a:t>
            </a:r>
            <a:r>
              <a:rPr lang="en-AU" sz="2000" dirty="0" smtClean="0">
                <a:hlinkClick r:id="rId4"/>
              </a:rPr>
              <a:t>https</a:t>
            </a:r>
            <a:r>
              <a:rPr lang="en-AU" sz="2000" dirty="0">
                <a:hlinkClick r:id="rId4"/>
              </a:rPr>
              <a:t>://</a:t>
            </a:r>
            <a:r>
              <a:rPr lang="en-AU" sz="2000" dirty="0" smtClean="0">
                <a:hlinkClick r:id="rId4"/>
              </a:rPr>
              <a:t>acp-unisa.shinyapps.io/OpenDay/</a:t>
            </a:r>
            <a:endParaRPr lang="en-AU" sz="2000" dirty="0"/>
          </a:p>
        </p:txBody>
      </p:sp>
    </p:spTree>
    <p:extLst>
      <p:ext uri="{BB962C8B-B14F-4D97-AF65-F5344CB8AC3E}">
        <p14:creationId xmlns:p14="http://schemas.microsoft.com/office/powerpoint/2010/main" val="1711473799"/>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3"/>
          </p:nvPr>
        </p:nvSpPr>
        <p:spPr>
          <a:prstGeom prst="rect">
            <a:avLst/>
          </a:prstGeom>
        </p:spPr>
        <p:txBody>
          <a:bodyPr vert="horz" lIns="91440" tIns="45720" rIns="91440" bIns="45720" rtlCol="0" anchor="ctr"/>
          <a:lstStyle>
            <a:lvl1pPr algn="r">
              <a:defRPr sz="1400">
                <a:solidFill>
                  <a:schemeClr val="tx1"/>
                </a:solidFill>
              </a:defRPr>
            </a:lvl1pPr>
          </a:lstStyle>
          <a:p>
            <a:fld id="{E27FBE10-27AA-C040-B951-736A536B7E01}" type="slidenum">
              <a:rPr lang="en-US" smtClean="0"/>
              <a:pPr/>
              <a:t>3</a:t>
            </a:fld>
            <a:endParaRPr lang="en-US" dirty="0"/>
          </a:p>
        </p:txBody>
      </p:sp>
      <p:pic>
        <p:nvPicPr>
          <p:cNvPr id="2050" name="Picture 2" descr="F:\2014\Paper Writing\shiny Tutorial\Figure 4 Top.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16" t="10916" r="11770" b="8583"/>
          <a:stretch/>
        </p:blipFill>
        <p:spPr bwMode="auto">
          <a:xfrm>
            <a:off x="179512" y="264719"/>
            <a:ext cx="8784976" cy="58526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71600" y="6237312"/>
            <a:ext cx="7416824" cy="400110"/>
          </a:xfrm>
          <a:prstGeom prst="rect">
            <a:avLst/>
          </a:prstGeom>
          <a:noFill/>
        </p:spPr>
        <p:txBody>
          <a:bodyPr wrap="square" rtlCol="0">
            <a:spAutoFit/>
          </a:bodyPr>
          <a:lstStyle/>
          <a:p>
            <a:pPr algn="ctr"/>
            <a:r>
              <a:rPr lang="en-AU" sz="2000" dirty="0" smtClean="0"/>
              <a:t>Available online at </a:t>
            </a:r>
            <a:r>
              <a:rPr lang="en-AU" sz="2000" dirty="0" smtClean="0">
                <a:hlinkClick r:id="rId4"/>
              </a:rPr>
              <a:t>https</a:t>
            </a:r>
            <a:r>
              <a:rPr lang="en-AU" sz="2000" dirty="0">
                <a:hlinkClick r:id="rId4"/>
              </a:rPr>
              <a:t>://</a:t>
            </a:r>
            <a:r>
              <a:rPr lang="en-AU" sz="2000" dirty="0" smtClean="0">
                <a:hlinkClick r:id="rId4"/>
              </a:rPr>
              <a:t>acp-unisa.shinyapps.io/Ibuprofen/</a:t>
            </a:r>
            <a:endParaRPr lang="en-AU" sz="2000" dirty="0"/>
          </a:p>
        </p:txBody>
      </p:sp>
    </p:spTree>
    <p:extLst>
      <p:ext uri="{BB962C8B-B14F-4D97-AF65-F5344CB8AC3E}">
        <p14:creationId xmlns:p14="http://schemas.microsoft.com/office/powerpoint/2010/main" val="3825271051"/>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dirty="0" smtClean="0"/>
              <a:t>Interactively show output for R programs</a:t>
            </a:r>
          </a:p>
          <a:p>
            <a:pPr lvl="1"/>
            <a:r>
              <a:rPr lang="en-AU" dirty="0" smtClean="0"/>
              <a:t>Flexible R language allows pharmacometric models to be coded</a:t>
            </a:r>
          </a:p>
          <a:p>
            <a:r>
              <a:rPr lang="en-AU" dirty="0" smtClean="0"/>
              <a:t>Control in coding:</a:t>
            </a:r>
          </a:p>
          <a:p>
            <a:pPr lvl="1"/>
            <a:r>
              <a:rPr lang="en-AU" dirty="0" smtClean="0"/>
              <a:t>Fixed and non-fixed elements of pharmacometric model</a:t>
            </a:r>
          </a:p>
          <a:p>
            <a:pPr lvl="1"/>
            <a:r>
              <a:rPr lang="en-AU" dirty="0" smtClean="0"/>
              <a:t>Appearance of application’s user-interface</a:t>
            </a:r>
          </a:p>
          <a:p>
            <a:pPr lvl="1"/>
            <a:r>
              <a:rPr lang="en-AU" dirty="0" smtClean="0"/>
              <a:t>Generated output</a:t>
            </a:r>
          </a:p>
          <a:p>
            <a:r>
              <a:rPr lang="en-AU" dirty="0" smtClean="0"/>
              <a:t>Share and view applications without an R installation or files containing R code</a:t>
            </a:r>
          </a:p>
          <a:p>
            <a:pPr lvl="1"/>
            <a:r>
              <a:rPr lang="en-AU" dirty="0" smtClean="0"/>
              <a:t>Viewed on user’s own computer</a:t>
            </a:r>
          </a:p>
          <a:p>
            <a:pPr lvl="1"/>
            <a:r>
              <a:rPr lang="en-AU" dirty="0" smtClean="0"/>
              <a:t>Or another computer in a web-browser via the Internet</a:t>
            </a:r>
            <a:endParaRPr lang="en-AU" dirty="0"/>
          </a:p>
        </p:txBody>
      </p:sp>
      <p:sp>
        <p:nvSpPr>
          <p:cNvPr id="3" name="Footer Placeholder 2"/>
          <p:cNvSpPr>
            <a:spLocks noGrp="1"/>
          </p:cNvSpPr>
          <p:nvPr>
            <p:ph type="ftr" sz="quarter" idx="3"/>
          </p:nvPr>
        </p:nvSpPr>
        <p:spPr/>
        <p:txBody>
          <a:bodyPr/>
          <a:lstStyle/>
          <a:p>
            <a:fld id="{D351D3FB-D2EA-44A3-8B88-26379B0AC795}" type="slidenum">
              <a:rPr lang="en-US" smtClean="0"/>
              <a:t>4</a:t>
            </a:fld>
            <a:endParaRPr lang="en-US" dirty="0"/>
          </a:p>
        </p:txBody>
      </p:sp>
      <p:sp>
        <p:nvSpPr>
          <p:cNvPr id="4" name="Title 3"/>
          <p:cNvSpPr>
            <a:spLocks noGrp="1"/>
          </p:cNvSpPr>
          <p:nvPr>
            <p:ph type="title"/>
          </p:nvPr>
        </p:nvSpPr>
        <p:spPr/>
        <p:txBody>
          <a:bodyPr/>
          <a:lstStyle/>
          <a:p>
            <a:r>
              <a:rPr lang="en-AU" dirty="0" smtClean="0"/>
              <a:t>Shiny for R</a:t>
            </a:r>
            <a:endParaRPr lang="en-AU" dirty="0"/>
          </a:p>
        </p:txBody>
      </p:sp>
    </p:spTree>
    <p:extLst>
      <p:ext uri="{BB962C8B-B14F-4D97-AF65-F5344CB8AC3E}">
        <p14:creationId xmlns:p14="http://schemas.microsoft.com/office/powerpoint/2010/main" val="662821794"/>
      </p:ext>
    </p:extLst>
  </p:cSld>
  <p:clrMapOvr>
    <a:masterClrMapping/>
  </p:clrMapOvr>
  <mc:AlternateContent xmlns:mc="http://schemas.openxmlformats.org/markup-compatibility/2006" xmlns:p14="http://schemas.microsoft.com/office/powerpoint/2010/main">
    <mc:Choice Requires="p14">
      <p:transition p14:dur="10">
        <p:sndAc>
          <p:endSnd/>
        </p:sndAc>
      </p:transition>
    </mc:Choice>
    <mc:Fallback xmlns="">
      <p:transition>
        <p:sndAc>
          <p:end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52400" y="1447800"/>
            <a:ext cx="4203576" cy="5105400"/>
          </a:xfrm>
        </p:spPr>
        <p:txBody>
          <a:bodyPr/>
          <a:lstStyle/>
          <a:p>
            <a:r>
              <a:rPr lang="en-AU" dirty="0" smtClean="0"/>
              <a:t>Shiny is not supported by Internet Explorer 9 or earlier</a:t>
            </a:r>
          </a:p>
          <a:p>
            <a:r>
              <a:rPr lang="en-AU" dirty="0" smtClean="0"/>
              <a:t>R and its package libraries develop and update at a fast pace</a:t>
            </a:r>
          </a:p>
          <a:p>
            <a:pPr lvl="1"/>
            <a:r>
              <a:rPr lang="en-AU" dirty="0" smtClean="0"/>
              <a:t>Latest versions of packages in the future may not be backwards compatible with the code presented here</a:t>
            </a:r>
            <a:endParaRPr lang="en-AU" dirty="0"/>
          </a:p>
        </p:txBody>
      </p:sp>
      <p:sp>
        <p:nvSpPr>
          <p:cNvPr id="3" name="Footer Placeholder 2"/>
          <p:cNvSpPr>
            <a:spLocks noGrp="1"/>
          </p:cNvSpPr>
          <p:nvPr>
            <p:ph type="ftr" sz="quarter" idx="3"/>
          </p:nvPr>
        </p:nvSpPr>
        <p:spPr/>
        <p:txBody>
          <a:bodyPr/>
          <a:lstStyle/>
          <a:p>
            <a:fld id="{D351D3FB-D2EA-44A3-8B88-26379B0AC795}" type="slidenum">
              <a:rPr lang="en-US" smtClean="0"/>
              <a:t>5</a:t>
            </a:fld>
            <a:endParaRPr lang="en-US" dirty="0"/>
          </a:p>
        </p:txBody>
      </p:sp>
      <p:sp>
        <p:nvSpPr>
          <p:cNvPr id="4" name="Title 3"/>
          <p:cNvSpPr>
            <a:spLocks noGrp="1"/>
          </p:cNvSpPr>
          <p:nvPr>
            <p:ph type="title"/>
          </p:nvPr>
        </p:nvSpPr>
        <p:spPr/>
        <p:txBody>
          <a:bodyPr>
            <a:normAutofit fontScale="90000"/>
          </a:bodyPr>
          <a:lstStyle/>
          <a:p>
            <a:r>
              <a:rPr lang="en-AU" dirty="0" smtClean="0"/>
              <a:t>Example Application Requirements</a:t>
            </a:r>
            <a:endParaRPr lang="en-AU" dirty="0"/>
          </a:p>
        </p:txBody>
      </p:sp>
      <p:graphicFrame>
        <p:nvGraphicFramePr>
          <p:cNvPr id="5" name="Table 4"/>
          <p:cNvGraphicFramePr>
            <a:graphicFrameLocks noGrp="1"/>
          </p:cNvGraphicFramePr>
          <p:nvPr>
            <p:extLst>
              <p:ext uri="{D42A27DB-BD31-4B8C-83A1-F6EECF244321}">
                <p14:modId xmlns:p14="http://schemas.microsoft.com/office/powerpoint/2010/main" val="3536062043"/>
              </p:ext>
            </p:extLst>
          </p:nvPr>
        </p:nvGraphicFramePr>
        <p:xfrm>
          <a:off x="4499992" y="2060848"/>
          <a:ext cx="4484998" cy="2448274"/>
        </p:xfrm>
        <a:graphic>
          <a:graphicData uri="http://schemas.openxmlformats.org/drawingml/2006/table">
            <a:tbl>
              <a:tblPr firstRow="1" bandRow="1">
                <a:tableStyleId>{5C22544A-7EE6-4342-B048-85BDC9FD1C3A}</a:tableStyleId>
              </a:tblPr>
              <a:tblGrid>
                <a:gridCol w="2670775"/>
                <a:gridCol w="1814223"/>
              </a:tblGrid>
              <a:tr h="358509">
                <a:tc>
                  <a:txBody>
                    <a:bodyPr/>
                    <a:lstStyle/>
                    <a:p>
                      <a:pPr indent="228600" algn="l">
                        <a:lnSpc>
                          <a:spcPct val="150000"/>
                        </a:lnSpc>
                        <a:spcAft>
                          <a:spcPts val="0"/>
                        </a:spcAft>
                      </a:pPr>
                      <a:r>
                        <a:rPr lang="en-US" sz="1400" dirty="0" smtClean="0">
                          <a:effectLst/>
                        </a:rPr>
                        <a:t>Software/R Package Library</a:t>
                      </a:r>
                      <a:endParaRPr lang="en-AU" sz="1400" dirty="0">
                        <a:effectLst/>
                        <a:latin typeface="Times New Roman"/>
                        <a:ea typeface="MS Mincho"/>
                        <a:cs typeface="Times New Roman"/>
                      </a:endParaRPr>
                    </a:p>
                  </a:txBody>
                  <a:tcPr marL="0" marR="0" marT="0" marB="0" anchor="ctr"/>
                </a:tc>
                <a:tc>
                  <a:txBody>
                    <a:bodyPr/>
                    <a:lstStyle/>
                    <a:p>
                      <a:pPr indent="228600" algn="ctr">
                        <a:lnSpc>
                          <a:spcPct val="150000"/>
                        </a:lnSpc>
                        <a:spcAft>
                          <a:spcPts val="0"/>
                        </a:spcAft>
                      </a:pPr>
                      <a:r>
                        <a:rPr lang="en-US" sz="1400" dirty="0">
                          <a:effectLst/>
                        </a:rPr>
                        <a:t>Version</a:t>
                      </a:r>
                      <a:endParaRPr lang="en-AU" sz="1400" dirty="0">
                        <a:effectLst/>
                        <a:latin typeface="Times New Roman"/>
                        <a:ea typeface="MS Mincho"/>
                        <a:cs typeface="Times New Roman"/>
                      </a:endParaRPr>
                    </a:p>
                  </a:txBody>
                  <a:tcPr marL="0" marR="0" marT="0" marB="0" anchor="ctr"/>
                </a:tc>
              </a:tr>
              <a:tr h="417953">
                <a:tc>
                  <a:txBody>
                    <a:bodyPr/>
                    <a:lstStyle/>
                    <a:p>
                      <a:pPr indent="228600" algn="l">
                        <a:lnSpc>
                          <a:spcPct val="150000"/>
                        </a:lnSpc>
                        <a:spcAft>
                          <a:spcPts val="0"/>
                        </a:spcAft>
                      </a:pPr>
                      <a:r>
                        <a:rPr lang="en-US" sz="1400" dirty="0">
                          <a:effectLst/>
                        </a:rPr>
                        <a:t>R</a:t>
                      </a:r>
                      <a:endParaRPr lang="en-AU" sz="1400" dirty="0">
                        <a:effectLst/>
                        <a:latin typeface="Times New Roman"/>
                        <a:ea typeface="MS Mincho"/>
                        <a:cs typeface="Times New Roman"/>
                      </a:endParaRPr>
                    </a:p>
                  </a:txBody>
                  <a:tcPr marL="0" marR="0" marT="0" marB="0" anchor="ctr"/>
                </a:tc>
                <a:tc>
                  <a:txBody>
                    <a:bodyPr/>
                    <a:lstStyle/>
                    <a:p>
                      <a:pPr indent="228600" algn="ctr">
                        <a:lnSpc>
                          <a:spcPct val="150000"/>
                        </a:lnSpc>
                        <a:spcAft>
                          <a:spcPts val="0"/>
                        </a:spcAft>
                      </a:pPr>
                      <a:r>
                        <a:rPr lang="en-US" sz="1400" dirty="0">
                          <a:effectLst/>
                        </a:rPr>
                        <a:t>3.1.1</a:t>
                      </a:r>
                      <a:endParaRPr lang="en-AU" sz="1400" dirty="0">
                        <a:effectLst/>
                        <a:latin typeface="Times New Roman"/>
                        <a:ea typeface="MS Mincho"/>
                        <a:cs typeface="Times New Roman"/>
                      </a:endParaRPr>
                    </a:p>
                  </a:txBody>
                  <a:tcPr marL="0" marR="0" marT="0" marB="0" anchor="ctr"/>
                </a:tc>
              </a:tr>
              <a:tr h="417953">
                <a:tc>
                  <a:txBody>
                    <a:bodyPr/>
                    <a:lstStyle/>
                    <a:p>
                      <a:pPr indent="228600" algn="l">
                        <a:lnSpc>
                          <a:spcPct val="150000"/>
                        </a:lnSpc>
                        <a:spcAft>
                          <a:spcPts val="0"/>
                        </a:spcAft>
                      </a:pPr>
                      <a:r>
                        <a:rPr lang="en-US" sz="1400">
                          <a:effectLst/>
                        </a:rPr>
                        <a:t>RStudio</a:t>
                      </a:r>
                      <a:endParaRPr lang="en-AU" sz="1400">
                        <a:effectLst/>
                        <a:latin typeface="Times New Roman"/>
                        <a:ea typeface="MS Mincho"/>
                        <a:cs typeface="Times New Roman"/>
                      </a:endParaRPr>
                    </a:p>
                  </a:txBody>
                  <a:tcPr marL="0" marR="0" marT="0" marB="0" anchor="ctr"/>
                </a:tc>
                <a:tc>
                  <a:txBody>
                    <a:bodyPr/>
                    <a:lstStyle/>
                    <a:p>
                      <a:pPr indent="228600" algn="ctr">
                        <a:lnSpc>
                          <a:spcPct val="150000"/>
                        </a:lnSpc>
                        <a:spcAft>
                          <a:spcPts val="0"/>
                        </a:spcAft>
                      </a:pPr>
                      <a:r>
                        <a:rPr lang="en-US" sz="1400" dirty="0">
                          <a:effectLst/>
                        </a:rPr>
                        <a:t>0.98.976</a:t>
                      </a:r>
                      <a:endParaRPr lang="en-AU" sz="1400" dirty="0">
                        <a:effectLst/>
                        <a:latin typeface="Times New Roman"/>
                        <a:ea typeface="MS Mincho"/>
                        <a:cs typeface="Times New Roman"/>
                      </a:endParaRPr>
                    </a:p>
                  </a:txBody>
                  <a:tcPr marL="0" marR="0" marT="0" marB="0" anchor="ctr"/>
                </a:tc>
              </a:tr>
              <a:tr h="417953">
                <a:tc>
                  <a:txBody>
                    <a:bodyPr/>
                    <a:lstStyle/>
                    <a:p>
                      <a:pPr indent="228600" algn="l">
                        <a:lnSpc>
                          <a:spcPct val="150000"/>
                        </a:lnSpc>
                        <a:spcAft>
                          <a:spcPts val="0"/>
                        </a:spcAft>
                      </a:pPr>
                      <a:r>
                        <a:rPr lang="en-US" sz="1400" dirty="0">
                          <a:effectLst/>
                        </a:rPr>
                        <a:t>Google Chrome</a:t>
                      </a:r>
                      <a:endParaRPr lang="en-AU" sz="1400" dirty="0">
                        <a:effectLst/>
                        <a:latin typeface="Times New Roman"/>
                        <a:ea typeface="MS Mincho"/>
                        <a:cs typeface="Times New Roman"/>
                      </a:endParaRPr>
                    </a:p>
                  </a:txBody>
                  <a:tcPr marL="0" marR="0" marT="0" marB="0" anchor="ctr"/>
                </a:tc>
                <a:tc>
                  <a:txBody>
                    <a:bodyPr/>
                    <a:lstStyle/>
                    <a:p>
                      <a:pPr indent="228600" algn="ctr">
                        <a:lnSpc>
                          <a:spcPct val="150000"/>
                        </a:lnSpc>
                        <a:spcAft>
                          <a:spcPts val="0"/>
                        </a:spcAft>
                      </a:pPr>
                      <a:r>
                        <a:rPr lang="en-US" sz="1400" dirty="0">
                          <a:effectLst/>
                        </a:rPr>
                        <a:t>38.0.2125.122 m</a:t>
                      </a:r>
                      <a:endParaRPr lang="en-AU" sz="1400" dirty="0">
                        <a:effectLst/>
                        <a:latin typeface="Times New Roman"/>
                        <a:ea typeface="MS Mincho"/>
                        <a:cs typeface="Times New Roman"/>
                      </a:endParaRPr>
                    </a:p>
                  </a:txBody>
                  <a:tcPr marL="0" marR="0" marT="0" marB="0" anchor="ctr"/>
                </a:tc>
              </a:tr>
              <a:tr h="417953">
                <a:tc>
                  <a:txBody>
                    <a:bodyPr/>
                    <a:lstStyle/>
                    <a:p>
                      <a:pPr indent="228600" algn="l">
                        <a:lnSpc>
                          <a:spcPct val="150000"/>
                        </a:lnSpc>
                        <a:spcAft>
                          <a:spcPts val="0"/>
                        </a:spcAft>
                      </a:pPr>
                      <a:r>
                        <a:rPr lang="en-US" sz="1400" dirty="0">
                          <a:effectLst/>
                        </a:rPr>
                        <a:t>Shiny</a:t>
                      </a:r>
                      <a:endParaRPr lang="en-AU" sz="1400" dirty="0">
                        <a:effectLst/>
                        <a:latin typeface="Times New Roman"/>
                        <a:ea typeface="MS Mincho"/>
                        <a:cs typeface="Times New Roman"/>
                      </a:endParaRPr>
                    </a:p>
                  </a:txBody>
                  <a:tcPr marL="0" marR="0" marT="0" marB="0" anchor="ctr"/>
                </a:tc>
                <a:tc>
                  <a:txBody>
                    <a:bodyPr/>
                    <a:lstStyle/>
                    <a:p>
                      <a:pPr indent="228600" algn="ctr">
                        <a:lnSpc>
                          <a:spcPct val="150000"/>
                        </a:lnSpc>
                        <a:spcAft>
                          <a:spcPts val="0"/>
                        </a:spcAft>
                      </a:pPr>
                      <a:r>
                        <a:rPr lang="en-US" sz="1400" dirty="0">
                          <a:effectLst/>
                        </a:rPr>
                        <a:t>0.10.1</a:t>
                      </a:r>
                      <a:endParaRPr lang="en-AU" sz="1400" dirty="0">
                        <a:effectLst/>
                        <a:latin typeface="Times New Roman"/>
                        <a:ea typeface="MS Mincho"/>
                        <a:cs typeface="Times New Roman"/>
                      </a:endParaRPr>
                    </a:p>
                  </a:txBody>
                  <a:tcPr marL="0" marR="0" marT="0" marB="0" anchor="ctr"/>
                </a:tc>
              </a:tr>
              <a:tr h="417953">
                <a:tc>
                  <a:txBody>
                    <a:bodyPr/>
                    <a:lstStyle/>
                    <a:p>
                      <a:pPr indent="228600" algn="l">
                        <a:lnSpc>
                          <a:spcPct val="150000"/>
                        </a:lnSpc>
                        <a:spcAft>
                          <a:spcPts val="0"/>
                        </a:spcAft>
                      </a:pPr>
                      <a:r>
                        <a:rPr lang="en-US" sz="1400" dirty="0">
                          <a:effectLst/>
                        </a:rPr>
                        <a:t>ggplot2</a:t>
                      </a:r>
                      <a:endParaRPr lang="en-AU" sz="1400" dirty="0">
                        <a:effectLst/>
                        <a:latin typeface="Times New Roman"/>
                        <a:ea typeface="MS Mincho"/>
                        <a:cs typeface="Times New Roman"/>
                      </a:endParaRPr>
                    </a:p>
                  </a:txBody>
                  <a:tcPr marL="0" marR="0" marT="0" marB="0" anchor="ctr"/>
                </a:tc>
                <a:tc>
                  <a:txBody>
                    <a:bodyPr/>
                    <a:lstStyle/>
                    <a:p>
                      <a:pPr indent="228600" algn="ctr">
                        <a:lnSpc>
                          <a:spcPct val="150000"/>
                        </a:lnSpc>
                        <a:spcAft>
                          <a:spcPts val="0"/>
                        </a:spcAft>
                      </a:pPr>
                      <a:r>
                        <a:rPr lang="en-US" sz="1400" dirty="0">
                          <a:effectLst/>
                        </a:rPr>
                        <a:t>1.0.0</a:t>
                      </a:r>
                      <a:endParaRPr lang="en-AU" sz="1400" dirty="0">
                        <a:effectLst/>
                        <a:latin typeface="Times New Roman"/>
                        <a:ea typeface="MS Mincho"/>
                        <a:cs typeface="Times New Roman"/>
                      </a:endParaRPr>
                    </a:p>
                  </a:txBody>
                  <a:tcPr marL="0" marR="0" marT="0" marB="0" anchor="ctr"/>
                </a:tc>
              </a:tr>
            </a:tbl>
          </a:graphicData>
        </a:graphic>
      </p:graphicFrame>
    </p:spTree>
    <p:extLst>
      <p:ext uri="{BB962C8B-B14F-4D97-AF65-F5344CB8AC3E}">
        <p14:creationId xmlns:p14="http://schemas.microsoft.com/office/powerpoint/2010/main" val="1897996672"/>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fld id="{AF483274-3572-4ABA-AEA5-8C167B5CD83C}" type="slidenum">
              <a:rPr lang="en-US" smtClean="0"/>
              <a:t>6</a:t>
            </a:fld>
            <a:endParaRPr lang="en-US" dirty="0"/>
          </a:p>
        </p:txBody>
      </p:sp>
      <p:sp>
        <p:nvSpPr>
          <p:cNvPr id="4" name="Title 3"/>
          <p:cNvSpPr>
            <a:spLocks noGrp="1"/>
          </p:cNvSpPr>
          <p:nvPr>
            <p:ph type="title"/>
          </p:nvPr>
        </p:nvSpPr>
        <p:spPr/>
        <p:txBody>
          <a:bodyPr/>
          <a:lstStyle/>
          <a:p>
            <a:r>
              <a:rPr lang="en-AU" dirty="0" smtClean="0"/>
              <a:t>Example Application</a:t>
            </a:r>
            <a:endParaRPr lang="en-AU" dirty="0"/>
          </a:p>
        </p:txBody>
      </p:sp>
      <p:grpSp>
        <p:nvGrpSpPr>
          <p:cNvPr id="6" name="Group 5"/>
          <p:cNvGrpSpPr/>
          <p:nvPr/>
        </p:nvGrpSpPr>
        <p:grpSpPr>
          <a:xfrm>
            <a:off x="251520" y="1484784"/>
            <a:ext cx="8568952" cy="5040560"/>
            <a:chOff x="-93127" y="1302306"/>
            <a:chExt cx="8280920" cy="4797043"/>
          </a:xfrm>
        </p:grpSpPr>
        <p:pic>
          <p:nvPicPr>
            <p:cNvPr id="3076" name="Picture 4" descr="F:\2014\Paper Writing\shiny Tutorial\Figure 1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55" t="13186" r="32497" b="2881"/>
            <a:stretch/>
          </p:blipFill>
          <p:spPr bwMode="auto">
            <a:xfrm>
              <a:off x="-93127" y="1302306"/>
              <a:ext cx="3698697" cy="4797043"/>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F:\2014\Paper Writing\shiny Tutorial\Figure 1b.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633" t="13186" r="32919" b="2881"/>
            <a:stretch/>
          </p:blipFill>
          <p:spPr bwMode="auto">
            <a:xfrm>
              <a:off x="4489096" y="1302307"/>
              <a:ext cx="3698697" cy="4797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5801768"/>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AU" dirty="0" smtClean="0"/>
              <a:t>ui.R</a:t>
            </a:r>
          </a:p>
          <a:p>
            <a:pPr lvl="1"/>
            <a:r>
              <a:rPr lang="en-AU" dirty="0" smtClean="0"/>
              <a:t>Application’s graphical user-interface</a:t>
            </a:r>
          </a:p>
          <a:p>
            <a:r>
              <a:rPr lang="en-AU" dirty="0" smtClean="0"/>
              <a:t>server.R</a:t>
            </a:r>
          </a:p>
          <a:p>
            <a:pPr lvl="1"/>
            <a:r>
              <a:rPr lang="en-AU" dirty="0" smtClean="0"/>
              <a:t>Instructions for turning input into output to be displayed in the user-interface</a:t>
            </a:r>
          </a:p>
          <a:p>
            <a:r>
              <a:rPr lang="en-AU" dirty="0" smtClean="0"/>
              <a:t>Need to be saved in the same folder</a:t>
            </a:r>
            <a:endParaRPr lang="en-AU" dirty="0"/>
          </a:p>
        </p:txBody>
      </p:sp>
      <p:sp>
        <p:nvSpPr>
          <p:cNvPr id="2" name="Footer Placeholder 1"/>
          <p:cNvSpPr>
            <a:spLocks noGrp="1"/>
          </p:cNvSpPr>
          <p:nvPr>
            <p:ph type="ftr" sz="quarter" idx="3"/>
          </p:nvPr>
        </p:nvSpPr>
        <p:spPr/>
        <p:txBody>
          <a:bodyPr/>
          <a:lstStyle/>
          <a:p>
            <a:fld id="{E27FBE10-27AA-C040-B951-736A536B7E01}" type="slidenum">
              <a:rPr lang="en-US" smtClean="0"/>
              <a:pPr/>
              <a:t>7</a:t>
            </a:fld>
            <a:endParaRPr lang="en-US" dirty="0"/>
          </a:p>
        </p:txBody>
      </p:sp>
      <p:sp>
        <p:nvSpPr>
          <p:cNvPr id="3" name="Title 2"/>
          <p:cNvSpPr>
            <a:spLocks noGrp="1"/>
          </p:cNvSpPr>
          <p:nvPr>
            <p:ph type="title"/>
          </p:nvPr>
        </p:nvSpPr>
        <p:spPr/>
        <p:txBody>
          <a:bodyPr/>
          <a:lstStyle/>
          <a:p>
            <a:r>
              <a:rPr lang="en-AU" dirty="0" smtClean="0"/>
              <a:t>Structure of a Shiny Application</a:t>
            </a:r>
            <a:endParaRPr lang="en-AU" dirty="0"/>
          </a:p>
        </p:txBody>
      </p:sp>
      <p:pic>
        <p:nvPicPr>
          <p:cNvPr id="5" name="Picture 4" descr="Saving Apps.png"/>
          <p:cNvPicPr>
            <a:picLocks noChangeAspect="1"/>
          </p:cNvPicPr>
          <p:nvPr/>
        </p:nvPicPr>
        <p:blipFill rotWithShape="1">
          <a:blip r:embed="rId3" cstate="print">
            <a:extLst>
              <a:ext uri="{28A0092B-C50C-407E-A947-70E740481C1C}">
                <a14:useLocalDpi xmlns:a14="http://schemas.microsoft.com/office/drawing/2010/main" val="0"/>
              </a:ext>
            </a:extLst>
          </a:blip>
          <a:srcRect l="3391" t="5495" r="2698" b="10247"/>
          <a:stretch/>
        </p:blipFill>
        <p:spPr>
          <a:xfrm>
            <a:off x="2051720" y="4005064"/>
            <a:ext cx="4910138" cy="2299388"/>
          </a:xfrm>
          <a:prstGeom prst="rect">
            <a:avLst/>
          </a:prstGeom>
          <a:ln>
            <a:solidFill>
              <a:schemeClr val="accent6"/>
            </a:solidFill>
          </a:ln>
        </p:spPr>
      </p:pic>
    </p:spTree>
    <p:extLst>
      <p:ext uri="{BB962C8B-B14F-4D97-AF65-F5344CB8AC3E}">
        <p14:creationId xmlns:p14="http://schemas.microsoft.com/office/powerpoint/2010/main" val="614051841"/>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fld id="{D351D3FB-D2EA-44A3-8B88-26379B0AC795}" type="slidenum">
              <a:rPr lang="en-US" smtClean="0"/>
              <a:t>8</a:t>
            </a:fld>
            <a:endParaRPr lang="en-US" dirty="0"/>
          </a:p>
        </p:txBody>
      </p:sp>
      <p:grpSp>
        <p:nvGrpSpPr>
          <p:cNvPr id="7" name="Group 6"/>
          <p:cNvGrpSpPr/>
          <p:nvPr/>
        </p:nvGrpSpPr>
        <p:grpSpPr>
          <a:xfrm>
            <a:off x="112297" y="188640"/>
            <a:ext cx="8924198" cy="6284441"/>
            <a:chOff x="112297" y="188640"/>
            <a:chExt cx="8924198" cy="6284441"/>
          </a:xfrm>
        </p:grpSpPr>
        <p:grpSp>
          <p:nvGrpSpPr>
            <p:cNvPr id="2" name="Group 1"/>
            <p:cNvGrpSpPr/>
            <p:nvPr/>
          </p:nvGrpSpPr>
          <p:grpSpPr>
            <a:xfrm>
              <a:off x="112297" y="188640"/>
              <a:ext cx="8924198" cy="6284441"/>
              <a:chOff x="112297" y="188640"/>
              <a:chExt cx="8924198" cy="6284441"/>
            </a:xfrm>
          </p:grpSpPr>
          <p:pic>
            <p:nvPicPr>
              <p:cNvPr id="4100" name="Picture 4" descr="C:\Users\wojjy001\OneDrive\Pictures\RStudio Screensho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11" b="905"/>
              <a:stretch/>
            </p:blipFill>
            <p:spPr bwMode="auto">
              <a:xfrm>
                <a:off x="144014" y="816878"/>
                <a:ext cx="8892481" cy="52507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16016" y="1340768"/>
                <a:ext cx="2534668" cy="307777"/>
              </a:xfrm>
              <a:prstGeom prst="rect">
                <a:avLst/>
              </a:prstGeom>
              <a:noFill/>
            </p:spPr>
            <p:txBody>
              <a:bodyPr wrap="none" rtlCol="0">
                <a:spAutoFit/>
              </a:bodyPr>
              <a:lstStyle/>
              <a:p>
                <a:r>
                  <a:rPr lang="en-AU" sz="1400" dirty="0" smtClean="0"/>
                  <a:t>RStudio opens a new window</a:t>
                </a:r>
                <a:endParaRPr lang="en-AU" sz="1400" dirty="0"/>
              </a:p>
            </p:txBody>
          </p:sp>
          <p:sp>
            <p:nvSpPr>
              <p:cNvPr id="10" name="TextBox 9"/>
              <p:cNvSpPr txBox="1"/>
              <p:nvPr/>
            </p:nvSpPr>
            <p:spPr>
              <a:xfrm>
                <a:off x="4785443" y="1700808"/>
                <a:ext cx="3098925" cy="307777"/>
              </a:xfrm>
              <a:prstGeom prst="rect">
                <a:avLst/>
              </a:prstGeom>
              <a:noFill/>
            </p:spPr>
            <p:txBody>
              <a:bodyPr wrap="none" rtlCol="0">
                <a:spAutoFit/>
              </a:bodyPr>
              <a:lstStyle/>
              <a:p>
                <a:r>
                  <a:rPr lang="en-AU" sz="1400" dirty="0" smtClean="0"/>
                  <a:t>Application runs in bottom-right pane</a:t>
                </a:r>
                <a:endParaRPr lang="en-AU" sz="1400" dirty="0"/>
              </a:p>
            </p:txBody>
          </p:sp>
          <p:sp>
            <p:nvSpPr>
              <p:cNvPr id="11" name="TextBox 10"/>
              <p:cNvSpPr txBox="1"/>
              <p:nvPr/>
            </p:nvSpPr>
            <p:spPr>
              <a:xfrm>
                <a:off x="4499992" y="1988840"/>
                <a:ext cx="2722220" cy="307777"/>
              </a:xfrm>
              <a:prstGeom prst="rect">
                <a:avLst/>
              </a:prstGeom>
              <a:noFill/>
            </p:spPr>
            <p:txBody>
              <a:bodyPr wrap="none" rtlCol="0">
                <a:spAutoFit/>
              </a:bodyPr>
              <a:lstStyle/>
              <a:p>
                <a:r>
                  <a:rPr lang="en-AU" sz="1400" dirty="0" smtClean="0"/>
                  <a:t>Application runs in web-browser</a:t>
                </a:r>
                <a:endParaRPr lang="en-AU" sz="1400" dirty="0"/>
              </a:p>
            </p:txBody>
          </p:sp>
          <p:cxnSp>
            <p:nvCxnSpPr>
              <p:cNvPr id="12" name="Straight Arrow Connector 11"/>
              <p:cNvCxnSpPr/>
              <p:nvPr/>
            </p:nvCxnSpPr>
            <p:spPr bwMode="auto">
              <a:xfrm flipH="1" flipV="1">
                <a:off x="4211960" y="1468992"/>
                <a:ext cx="555905" cy="48836"/>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14" name="Straight Arrow Connector 13"/>
              <p:cNvCxnSpPr>
                <a:stCxn id="10" idx="1"/>
              </p:cNvCxnSpPr>
              <p:nvPr/>
            </p:nvCxnSpPr>
            <p:spPr bwMode="auto">
              <a:xfrm flipH="1" flipV="1">
                <a:off x="4355977" y="1622881"/>
                <a:ext cx="429466" cy="231816"/>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H="1" flipV="1">
                <a:off x="4103948" y="1797496"/>
                <a:ext cx="432048" cy="263352"/>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24" name="TextBox 23"/>
              <p:cNvSpPr txBox="1"/>
              <p:nvPr/>
            </p:nvSpPr>
            <p:spPr>
              <a:xfrm>
                <a:off x="4067944" y="188640"/>
                <a:ext cx="4595874" cy="523220"/>
              </a:xfrm>
              <a:prstGeom prst="rect">
                <a:avLst/>
              </a:prstGeom>
              <a:noFill/>
            </p:spPr>
            <p:txBody>
              <a:bodyPr wrap="none" rtlCol="0">
                <a:spAutoFit/>
              </a:bodyPr>
              <a:lstStyle/>
              <a:p>
                <a:r>
                  <a:rPr lang="en-AU" sz="1400" dirty="0" smtClean="0"/>
                  <a:t>RStudio recognises these scripts as a Shiny Application</a:t>
                </a:r>
              </a:p>
              <a:p>
                <a:r>
                  <a:rPr lang="en-AU" sz="1400" dirty="0" smtClean="0"/>
                  <a:t>“Run” button changes to “Run App”</a:t>
                </a:r>
                <a:endParaRPr lang="en-AU" sz="1400" dirty="0"/>
              </a:p>
            </p:txBody>
          </p:sp>
          <p:sp>
            <p:nvSpPr>
              <p:cNvPr id="21" name="Rectangle 20"/>
              <p:cNvSpPr/>
              <p:nvPr/>
            </p:nvSpPr>
            <p:spPr bwMode="auto">
              <a:xfrm>
                <a:off x="3707904" y="1196752"/>
                <a:ext cx="504056" cy="14401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Arial" charset="0"/>
                  <a:cs typeface="Arial" charset="0"/>
                </a:endParaRPr>
              </a:p>
            </p:txBody>
          </p:sp>
          <p:cxnSp>
            <p:nvCxnSpPr>
              <p:cNvPr id="23" name="Straight Arrow Connector 22"/>
              <p:cNvCxnSpPr/>
              <p:nvPr/>
            </p:nvCxnSpPr>
            <p:spPr bwMode="auto">
              <a:xfrm flipH="1">
                <a:off x="3995936" y="711860"/>
                <a:ext cx="216024" cy="412884"/>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29" name="Rectangle 28"/>
              <p:cNvSpPr/>
              <p:nvPr/>
            </p:nvSpPr>
            <p:spPr bwMode="auto">
              <a:xfrm>
                <a:off x="179832" y="1052736"/>
                <a:ext cx="1007792" cy="14401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Arial" charset="0"/>
                  <a:cs typeface="Arial" charset="0"/>
                </a:endParaRPr>
              </a:p>
            </p:txBody>
          </p:sp>
          <p:sp>
            <p:nvSpPr>
              <p:cNvPr id="30" name="Rectangle 29"/>
              <p:cNvSpPr/>
              <p:nvPr/>
            </p:nvSpPr>
            <p:spPr bwMode="auto">
              <a:xfrm>
                <a:off x="2195736" y="846294"/>
                <a:ext cx="503896" cy="14401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Arial" charset="0"/>
                  <a:cs typeface="Arial" charset="0"/>
                </a:endParaRPr>
              </a:p>
            </p:txBody>
          </p:sp>
          <p:sp>
            <p:nvSpPr>
              <p:cNvPr id="32" name="TextBox 31"/>
              <p:cNvSpPr txBox="1"/>
              <p:nvPr/>
            </p:nvSpPr>
            <p:spPr>
              <a:xfrm>
                <a:off x="112297" y="188640"/>
                <a:ext cx="2900153" cy="307777"/>
              </a:xfrm>
              <a:prstGeom prst="rect">
                <a:avLst/>
              </a:prstGeom>
              <a:noFill/>
            </p:spPr>
            <p:txBody>
              <a:bodyPr wrap="none" rtlCol="0">
                <a:spAutoFit/>
              </a:bodyPr>
              <a:lstStyle/>
              <a:p>
                <a:r>
                  <a:rPr lang="en-AU" sz="1400" dirty="0" smtClean="0"/>
                  <a:t>Upload applications to the Internet</a:t>
                </a:r>
                <a:endParaRPr lang="en-AU" sz="1400" dirty="0"/>
              </a:p>
            </p:txBody>
          </p:sp>
          <p:cxnSp>
            <p:nvCxnSpPr>
              <p:cNvPr id="33" name="Straight Arrow Connector 32"/>
              <p:cNvCxnSpPr/>
              <p:nvPr/>
            </p:nvCxnSpPr>
            <p:spPr bwMode="auto">
              <a:xfrm>
                <a:off x="2123808" y="450250"/>
                <a:ext cx="287952" cy="329198"/>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35" name="TextBox 34"/>
              <p:cNvSpPr txBox="1"/>
              <p:nvPr/>
            </p:nvSpPr>
            <p:spPr>
              <a:xfrm>
                <a:off x="906674" y="6165304"/>
                <a:ext cx="4969630" cy="307777"/>
              </a:xfrm>
              <a:prstGeom prst="rect">
                <a:avLst/>
              </a:prstGeom>
              <a:noFill/>
            </p:spPr>
            <p:txBody>
              <a:bodyPr wrap="none" rtlCol="0">
                <a:spAutoFit/>
              </a:bodyPr>
              <a:lstStyle/>
              <a:p>
                <a:r>
                  <a:rPr lang="en-AU" sz="1400" dirty="0" smtClean="0"/>
                  <a:t>Error messages will appear here when application is running</a:t>
                </a:r>
                <a:endParaRPr lang="en-AU" sz="1400" dirty="0"/>
              </a:p>
            </p:txBody>
          </p:sp>
          <p:cxnSp>
            <p:nvCxnSpPr>
              <p:cNvPr id="36" name="Straight Arrow Connector 35"/>
              <p:cNvCxnSpPr/>
              <p:nvPr/>
            </p:nvCxnSpPr>
            <p:spPr bwMode="auto">
              <a:xfrm flipH="1" flipV="1">
                <a:off x="491394" y="5935985"/>
                <a:ext cx="432048" cy="263352"/>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grpSp>
        <p:sp>
          <p:nvSpPr>
            <p:cNvPr id="20" name="Rectangle 19"/>
            <p:cNvSpPr/>
            <p:nvPr/>
          </p:nvSpPr>
          <p:spPr bwMode="auto">
            <a:xfrm>
              <a:off x="4524963" y="3861048"/>
              <a:ext cx="479085" cy="14401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Arial" charset="0"/>
                <a:cs typeface="Arial" charset="0"/>
              </a:endParaRPr>
            </a:p>
          </p:txBody>
        </p:sp>
        <p:sp>
          <p:nvSpPr>
            <p:cNvPr id="22" name="TextBox 21"/>
            <p:cNvSpPr txBox="1"/>
            <p:nvPr/>
          </p:nvSpPr>
          <p:spPr>
            <a:xfrm>
              <a:off x="4725144" y="3288380"/>
              <a:ext cx="1648208" cy="307777"/>
            </a:xfrm>
            <a:prstGeom prst="rect">
              <a:avLst/>
            </a:prstGeom>
            <a:noFill/>
          </p:spPr>
          <p:txBody>
            <a:bodyPr wrap="none" rtlCol="0">
              <a:spAutoFit/>
            </a:bodyPr>
            <a:lstStyle/>
            <a:p>
              <a:r>
                <a:rPr lang="en-AU" sz="1400" dirty="0" smtClean="0"/>
                <a:t>Install R packages</a:t>
              </a:r>
              <a:endParaRPr lang="en-AU" sz="1400" dirty="0"/>
            </a:p>
          </p:txBody>
        </p:sp>
        <p:cxnSp>
          <p:nvCxnSpPr>
            <p:cNvPr id="25" name="Straight Arrow Connector 24"/>
            <p:cNvCxnSpPr/>
            <p:nvPr/>
          </p:nvCxnSpPr>
          <p:spPr bwMode="auto">
            <a:xfrm flipH="1">
              <a:off x="4794968" y="3596157"/>
              <a:ext cx="216024" cy="218332"/>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815147078"/>
      </p:ext>
    </p:extLst>
  </p:cSld>
  <p:clrMapOvr>
    <a:masterClrMapping/>
  </p:clrMapOvr>
  <mc:AlternateContent xmlns:mc="http://schemas.openxmlformats.org/markup-compatibility/2006" xmlns:p14="http://schemas.microsoft.com/office/powerpoint/2010/main">
    <mc:Choice Requires="p14">
      <p:transition p14:dur="10">
        <p:sndAc>
          <p:endSnd/>
        </p:sndAc>
      </p:transition>
    </mc:Choice>
    <mc:Fallback xmlns="">
      <p:transition>
        <p:sndAc>
          <p:end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AU" dirty="0" smtClean="0"/>
              <a:t>Variety of customisable layouts and pre-built widgets</a:t>
            </a:r>
          </a:p>
          <a:p>
            <a:r>
              <a:rPr lang="en-AU" dirty="0" smtClean="0"/>
              <a:t>Hierarchical structure</a:t>
            </a:r>
          </a:p>
          <a:p>
            <a:r>
              <a:rPr lang="en-AU" dirty="0" smtClean="0"/>
              <a:t>Three levels for creating an interface:</a:t>
            </a:r>
          </a:p>
          <a:p>
            <a:pPr marL="914400" lvl="1" indent="-457200">
              <a:buFont typeface="+mj-lt"/>
              <a:buAutoNum type="arabicPeriod"/>
            </a:pPr>
            <a:r>
              <a:rPr lang="en-AU" dirty="0" smtClean="0"/>
              <a:t>Layout function</a:t>
            </a:r>
          </a:p>
          <a:p>
            <a:pPr marL="1771650" lvl="3" indent="-457200"/>
            <a:r>
              <a:rPr lang="en-AU" dirty="0" err="1" smtClean="0">
                <a:latin typeface="Courier New" panose="02070309020205020404" pitchFamily="49" charset="0"/>
                <a:cs typeface="Courier New" panose="02070309020205020404" pitchFamily="49" charset="0"/>
              </a:rPr>
              <a:t>fluidPage</a:t>
            </a:r>
            <a:r>
              <a:rPr lang="en-AU" dirty="0" smtClean="0"/>
              <a:t>, </a:t>
            </a:r>
            <a:r>
              <a:rPr lang="en-AU" dirty="0" err="1" smtClean="0">
                <a:latin typeface="Courier New" panose="02070309020205020404" pitchFamily="49" charset="0"/>
                <a:cs typeface="Courier New" panose="02070309020205020404" pitchFamily="49" charset="0"/>
              </a:rPr>
              <a:t>fixedPage</a:t>
            </a:r>
            <a:r>
              <a:rPr lang="en-AU" dirty="0" smtClean="0"/>
              <a:t>, etc.</a:t>
            </a:r>
          </a:p>
          <a:p>
            <a:pPr marL="914400" lvl="1" indent="-457200">
              <a:buFont typeface="+mj-lt"/>
              <a:buAutoNum type="arabicPeriod"/>
            </a:pPr>
            <a:r>
              <a:rPr lang="en-AU" dirty="0" smtClean="0"/>
              <a:t>Positioning function</a:t>
            </a:r>
          </a:p>
          <a:p>
            <a:pPr marL="1771650" lvl="3" indent="-457200"/>
            <a:r>
              <a:rPr lang="en-AU" dirty="0" err="1" smtClean="0">
                <a:latin typeface="Courier New" panose="02070309020205020404" pitchFamily="49" charset="0"/>
                <a:cs typeface="Courier New" panose="02070309020205020404" pitchFamily="49" charset="0"/>
              </a:rPr>
              <a:t>fluidRow</a:t>
            </a:r>
            <a:r>
              <a:rPr lang="en-AU" dirty="0" smtClean="0"/>
              <a:t>, </a:t>
            </a:r>
            <a:r>
              <a:rPr lang="en-AU" dirty="0" err="1" smtClean="0">
                <a:latin typeface="Courier New" panose="02070309020205020404" pitchFamily="49" charset="0"/>
                <a:cs typeface="Courier New" panose="02070309020205020404" pitchFamily="49" charset="0"/>
              </a:rPr>
              <a:t>fixedRow</a:t>
            </a:r>
            <a:r>
              <a:rPr lang="en-AU" dirty="0" smtClean="0"/>
              <a:t>, </a:t>
            </a:r>
            <a:r>
              <a:rPr lang="en-AU" dirty="0" err="1">
                <a:latin typeface="Courier New" panose="02070309020205020404" pitchFamily="49" charset="0"/>
                <a:cs typeface="Courier New" panose="02070309020205020404" pitchFamily="49" charset="0"/>
              </a:rPr>
              <a:t>sidebarLayout</a:t>
            </a:r>
            <a:r>
              <a:rPr lang="en-AU" dirty="0">
                <a:latin typeface="Courier New" panose="02070309020205020404" pitchFamily="49" charset="0"/>
                <a:cs typeface="Courier New" panose="02070309020205020404" pitchFamily="49" charset="0"/>
              </a:rPr>
              <a:t> </a:t>
            </a:r>
            <a:r>
              <a:rPr lang="en-AU" dirty="0" smtClean="0"/>
              <a:t>(</a:t>
            </a:r>
            <a:r>
              <a:rPr lang="en-AU" dirty="0">
                <a:latin typeface="Courier New" panose="02070309020205020404" pitchFamily="49" charset="0"/>
                <a:cs typeface="Courier New" panose="02070309020205020404" pitchFamily="49" charset="0"/>
              </a:rPr>
              <a:t>sidebarPanel</a:t>
            </a:r>
            <a:r>
              <a:rPr lang="en-AU" dirty="0" smtClean="0"/>
              <a:t>, </a:t>
            </a:r>
            <a:r>
              <a:rPr lang="en-AU" dirty="0" smtClean="0">
                <a:latin typeface="Courier New" panose="02070309020205020404" pitchFamily="49" charset="0"/>
                <a:cs typeface="Courier New" panose="02070309020205020404" pitchFamily="49" charset="0"/>
              </a:rPr>
              <a:t>mainPanel</a:t>
            </a:r>
            <a:r>
              <a:rPr lang="en-AU" dirty="0" smtClean="0"/>
              <a:t>)</a:t>
            </a:r>
          </a:p>
          <a:p>
            <a:pPr marL="914400" lvl="1" indent="-457200">
              <a:buFont typeface="+mj-lt"/>
              <a:buAutoNum type="arabicPeriod"/>
            </a:pPr>
            <a:r>
              <a:rPr lang="en-AU" dirty="0" smtClean="0"/>
              <a:t>Element</a:t>
            </a:r>
          </a:p>
          <a:p>
            <a:pPr marL="1771650" lvl="3" indent="-457200"/>
            <a:r>
              <a:rPr lang="en-AU" dirty="0" smtClean="0"/>
              <a:t>Widget functions</a:t>
            </a:r>
          </a:p>
          <a:p>
            <a:pPr marL="1771650" lvl="3" indent="-457200"/>
            <a:r>
              <a:rPr lang="en-AU" dirty="0" smtClean="0"/>
              <a:t>Reactive output functions</a:t>
            </a:r>
          </a:p>
          <a:p>
            <a:pPr marL="1771650" lvl="3" indent="-457200"/>
            <a:r>
              <a:rPr lang="en-AU" dirty="0" smtClean="0"/>
              <a:t>Headings</a:t>
            </a:r>
          </a:p>
          <a:p>
            <a:pPr marL="1771650" lvl="3" indent="-457200"/>
            <a:r>
              <a:rPr lang="en-AU" dirty="0" smtClean="0"/>
              <a:t>Line breaks</a:t>
            </a:r>
          </a:p>
          <a:p>
            <a:pPr marL="1771650" lvl="3" indent="-457200"/>
            <a:r>
              <a:rPr lang="en-AU" dirty="0" smtClean="0"/>
              <a:t>Images</a:t>
            </a:r>
          </a:p>
          <a:p>
            <a:pPr marL="514350" indent="-457200"/>
            <a:r>
              <a:rPr lang="en-AU" dirty="0" smtClean="0"/>
              <a:t>Functions of the same level are written as a string within their superior function, separated by “,”</a:t>
            </a:r>
          </a:p>
          <a:p>
            <a:pPr marL="514350" indent="-457200"/>
            <a:endParaRPr lang="en-AU" dirty="0" smtClean="0"/>
          </a:p>
          <a:p>
            <a:pPr marL="1771650" lvl="3" indent="-457200"/>
            <a:endParaRPr lang="en-AU" dirty="0" smtClean="0"/>
          </a:p>
          <a:p>
            <a:endParaRPr lang="en-AU" dirty="0"/>
          </a:p>
        </p:txBody>
      </p:sp>
      <p:sp>
        <p:nvSpPr>
          <p:cNvPr id="2" name="Footer Placeholder 1"/>
          <p:cNvSpPr>
            <a:spLocks noGrp="1"/>
          </p:cNvSpPr>
          <p:nvPr>
            <p:ph type="ftr" sz="quarter" idx="3"/>
          </p:nvPr>
        </p:nvSpPr>
        <p:spPr/>
        <p:txBody>
          <a:bodyPr/>
          <a:lstStyle/>
          <a:p>
            <a:fld id="{E27FBE10-27AA-C040-B951-736A536B7E01}" type="slidenum">
              <a:rPr lang="en-US" smtClean="0"/>
              <a:pPr/>
              <a:t>9</a:t>
            </a:fld>
            <a:endParaRPr lang="en-US" dirty="0"/>
          </a:p>
        </p:txBody>
      </p:sp>
      <p:sp>
        <p:nvSpPr>
          <p:cNvPr id="3" name="Title 2"/>
          <p:cNvSpPr>
            <a:spLocks noGrp="1"/>
          </p:cNvSpPr>
          <p:nvPr>
            <p:ph type="title"/>
          </p:nvPr>
        </p:nvSpPr>
        <p:spPr/>
        <p:txBody>
          <a:bodyPr/>
          <a:lstStyle/>
          <a:p>
            <a:r>
              <a:rPr lang="en-AU" dirty="0" smtClean="0"/>
              <a:t>ui.R: Creating a user-interface</a:t>
            </a:r>
            <a:endParaRPr lang="en-AU" dirty="0"/>
          </a:p>
        </p:txBody>
      </p:sp>
    </p:spTree>
    <p:extLst>
      <p:ext uri="{BB962C8B-B14F-4D97-AF65-F5344CB8AC3E}">
        <p14:creationId xmlns:p14="http://schemas.microsoft.com/office/powerpoint/2010/main" val="2732937464"/>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par>
    </p:tnLst>
  </p:timing>
</p:sld>
</file>

<file path=ppt/theme/theme1.xml><?xml version="1.0" encoding="utf-8"?>
<a:theme xmlns:a="http://schemas.openxmlformats.org/drawingml/2006/main" name="UniSA - ACP">
  <a:themeElements>
    <a:clrScheme name="UniSA Theme 1">
      <a:dk1>
        <a:srgbClr val="000000"/>
      </a:dk1>
      <a:lt1>
        <a:srgbClr val="FFFFFF"/>
      </a:lt1>
      <a:dk2>
        <a:srgbClr val="001996"/>
      </a:dk2>
      <a:lt2>
        <a:srgbClr val="FFFFFF"/>
      </a:lt2>
      <a:accent1>
        <a:srgbClr val="001996"/>
      </a:accent1>
      <a:accent2>
        <a:srgbClr val="E67D00"/>
      </a:accent2>
      <a:accent3>
        <a:srgbClr val="F2EEE7"/>
      </a:accent3>
      <a:accent4>
        <a:srgbClr val="81725E"/>
      </a:accent4>
      <a:accent5>
        <a:srgbClr val="463031"/>
      </a:accent5>
      <a:accent6>
        <a:srgbClr val="999999"/>
      </a:accent6>
      <a:hlink>
        <a:srgbClr val="001996"/>
      </a:hlink>
      <a:folHlink>
        <a:srgbClr val="800080"/>
      </a:folHlink>
    </a:clrScheme>
    <a:fontScheme name="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18506</TotalTime>
  <Words>2993</Words>
  <Application>Microsoft Office PowerPoint</Application>
  <PresentationFormat>On-screen Show (4:3)</PresentationFormat>
  <Paragraphs>356</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UniSA - ACP</vt:lpstr>
      <vt:lpstr>Interactive Pharmacometric Applications using R and the Shiny Package</vt:lpstr>
      <vt:lpstr>PowerPoint Presentation</vt:lpstr>
      <vt:lpstr>PowerPoint Presentation</vt:lpstr>
      <vt:lpstr>Shiny for R</vt:lpstr>
      <vt:lpstr>Example Application Requirements</vt:lpstr>
      <vt:lpstr>Example Application</vt:lpstr>
      <vt:lpstr>Structure of a Shiny Application</vt:lpstr>
      <vt:lpstr>PowerPoint Presentation</vt:lpstr>
      <vt:lpstr>ui.R: Creating a user-interface</vt:lpstr>
      <vt:lpstr>ui.R: Shiny Widgets</vt:lpstr>
      <vt:lpstr>ui.R: Displaying Reactive Output</vt:lpstr>
      <vt:lpstr>PowerPoint Presentation</vt:lpstr>
      <vt:lpstr>server.R: Application Instructions</vt:lpstr>
      <vt:lpstr>server.R: Non-Reactive vs. Reactive</vt:lpstr>
      <vt:lpstr>server.R: Sending Reactive Output to the UI</vt:lpstr>
      <vt:lpstr>PowerPoint Presentation</vt:lpstr>
      <vt:lpstr>Sharing Shiny Applications</vt:lpstr>
      <vt:lpstr>Useful Shiny Resources</vt:lpstr>
    </vt:vector>
  </TitlesOfParts>
  <Company>Edmund Boey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Wojciechowski, Jessica - wojjy001</dc:creator>
  <cp:lastModifiedBy>Jessica Wojciechowski</cp:lastModifiedBy>
  <cp:revision>644</cp:revision>
  <cp:lastPrinted>2014-12-18T06:10:08Z</cp:lastPrinted>
  <dcterms:created xsi:type="dcterms:W3CDTF">2012-11-26T07:06:44Z</dcterms:created>
  <dcterms:modified xsi:type="dcterms:W3CDTF">2014-12-19T00:29:17Z</dcterms:modified>
</cp:coreProperties>
</file>